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jpg"/>
  <Override PartName="/ppt/media/image3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8" r:id="rId2"/>
    <p:sldId id="265" r:id="rId3"/>
    <p:sldId id="264" r:id="rId4"/>
    <p:sldId id="256" r:id="rId5"/>
    <p:sldId id="266" r:id="rId6"/>
    <p:sldId id="267" r:id="rId7"/>
    <p:sldId id="268" r:id="rId8"/>
    <p:sldId id="269" r:id="rId9"/>
    <p:sldId id="273" r:id="rId10"/>
    <p:sldId id="278" r:id="rId11"/>
    <p:sldId id="274" r:id="rId12"/>
    <p:sldId id="275" r:id="rId13"/>
    <p:sldId id="276" r:id="rId14"/>
    <p:sldId id="277" r:id="rId15"/>
    <p:sldId id="282" r:id="rId16"/>
    <p:sldId id="283" r:id="rId17"/>
    <p:sldId id="279" r:id="rId18"/>
    <p:sldId id="280" r:id="rId19"/>
    <p:sldId id="281" r:id="rId20"/>
    <p:sldId id="284" r:id="rId21"/>
    <p:sldId id="291" r:id="rId22"/>
    <p:sldId id="285" r:id="rId23"/>
    <p:sldId id="286" r:id="rId24"/>
    <p:sldId id="288" r:id="rId25"/>
    <p:sldId id="292" r:id="rId26"/>
    <p:sldId id="287" r:id="rId27"/>
    <p:sldId id="289" r:id="rId28"/>
    <p:sldId id="290" r:id="rId29"/>
    <p:sldId id="293" r:id="rId30"/>
    <p:sldId id="294" r:id="rId31"/>
    <p:sldId id="295" r:id="rId32"/>
    <p:sldId id="297" r:id="rId33"/>
    <p:sldId id="296" r:id="rId34"/>
    <p:sldId id="298" r:id="rId35"/>
    <p:sldId id="299" r:id="rId36"/>
    <p:sldId id="300" r:id="rId37"/>
    <p:sldId id="301" r:id="rId38"/>
    <p:sldId id="308" r:id="rId39"/>
    <p:sldId id="302" r:id="rId40"/>
    <p:sldId id="303" r:id="rId41"/>
    <p:sldId id="304" r:id="rId42"/>
    <p:sldId id="305" r:id="rId43"/>
    <p:sldId id="306" r:id="rId44"/>
    <p:sldId id="307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37" autoAdjust="0"/>
    <p:restoredTop sz="94660"/>
  </p:normalViewPr>
  <p:slideViewPr>
    <p:cSldViewPr snapToGrid="0" snapToObjects="1">
      <p:cViewPr>
        <p:scale>
          <a:sx n="76" d="100"/>
          <a:sy n="76" d="100"/>
        </p:scale>
        <p:origin x="-145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14409-A3F3-A54F-95F5-93FA7E922B8C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FA35C-F94E-CA4D-874E-947B55EB0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FA35C-F94E-CA4D-874E-947B55EB07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4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5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87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1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0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9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386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21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4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D5E0-ECD6-674D-BFF2-2CAB71487464}" type="datetimeFigureOut">
              <a:rPr lang="en-US" smtClean="0"/>
              <a:t>9/7/2015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BAD2B-4035-9049-A8B5-0AC76453A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7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33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35.jp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39.jpeg"/><Relationship Id="rId5" Type="http://schemas.openxmlformats.org/officeDocument/2006/relationships/image" Target="../media/image22.gif"/><Relationship Id="rId10" Type="http://schemas.openxmlformats.org/officeDocument/2006/relationships/image" Target="../media/image38.jp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40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42.jpeg"/><Relationship Id="rId5" Type="http://schemas.openxmlformats.org/officeDocument/2006/relationships/image" Target="../media/image22.gif"/><Relationship Id="rId10" Type="http://schemas.openxmlformats.org/officeDocument/2006/relationships/image" Target="../media/image41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43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44.jp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45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46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45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9.jp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12" Type="http://schemas.openxmlformats.org/officeDocument/2006/relationships/image" Target="../media/image4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47.jpeg"/><Relationship Id="rId5" Type="http://schemas.openxmlformats.org/officeDocument/2006/relationships/image" Target="../media/image22.gif"/><Relationship Id="rId10" Type="http://schemas.openxmlformats.org/officeDocument/2006/relationships/image" Target="../media/image45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50.jpeg"/><Relationship Id="rId5" Type="http://schemas.openxmlformats.org/officeDocument/2006/relationships/image" Target="../media/image22.gif"/><Relationship Id="rId10" Type="http://schemas.openxmlformats.org/officeDocument/2006/relationships/image" Target="../media/image45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51.jpeg"/><Relationship Id="rId5" Type="http://schemas.openxmlformats.org/officeDocument/2006/relationships/image" Target="../media/image22.gif"/><Relationship Id="rId10" Type="http://schemas.openxmlformats.org/officeDocument/2006/relationships/image" Target="../media/image45.jpe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mon1.jpg"/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2543"/>
          <a:stretch/>
        </p:blipFill>
        <p:spPr>
          <a:xfrm>
            <a:off x="1203739" y="0"/>
            <a:ext cx="7940261" cy="6858000"/>
          </a:xfrm>
          <a:prstGeom prst="rect">
            <a:avLst/>
          </a:prstGeom>
        </p:spPr>
      </p:pic>
      <p:pic>
        <p:nvPicPr>
          <p:cNvPr id="5" name="Picture 4" descr="Fire-Woman Native American Mix...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1" cy="171683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 descr="indians-outside-taos-pueblo-gerald-cassidy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831"/>
            <a:ext cx="1232760" cy="171459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noblesavage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430"/>
            <a:ext cx="1232760" cy="171398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 descr="517px-Benjamin_west_Death_wolfe_noble_savage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567"/>
            <a:ext cx="1229410" cy="173643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232760" y="793501"/>
            <a:ext cx="79112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0090"/>
                </a:solidFill>
                <a:latin typeface="Arial"/>
                <a:cs typeface="Arial"/>
              </a:rPr>
              <a:t>European Colonization in North America: Spanish, French, Dutch, &amp; British Colonies </a:t>
            </a:r>
            <a:endParaRPr lang="en-US" sz="48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4800" b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4800" b="1" dirty="0">
                <a:solidFill>
                  <a:srgbClr val="008000"/>
                </a:solidFill>
                <a:latin typeface="Arial"/>
                <a:cs typeface="Arial"/>
              </a:rPr>
              <a:t>Unit I</a:t>
            </a:r>
            <a:r>
              <a:rPr lang="en-US" sz="4800" b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4800" b="1" i="1" dirty="0">
                <a:solidFill>
                  <a:srgbClr val="800000"/>
                </a:solidFill>
                <a:latin typeface="Arial"/>
                <a:cs typeface="Arial"/>
              </a:rPr>
              <a:t>Segment 1 of </a:t>
            </a:r>
            <a:r>
              <a:rPr lang="en-US" sz="4800" b="1" i="1" dirty="0" smtClean="0">
                <a:solidFill>
                  <a:srgbClr val="800000"/>
                </a:solidFill>
                <a:latin typeface="Arial"/>
                <a:cs typeface="Arial"/>
              </a:rPr>
              <a:t>5</a:t>
            </a:r>
            <a:r>
              <a:rPr lang="en-US" sz="4800" b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r>
              <a:rPr lang="en-US" sz="4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4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447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2285104" y="1309894"/>
            <a:ext cx="6858896" cy="53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200" dirty="0"/>
              <a:t>During the Renaissance, a desire for new </a:t>
            </a:r>
            <a:r>
              <a:rPr lang="en-US" sz="3200" b="1" dirty="0">
                <a:solidFill>
                  <a:srgbClr val="FF0000"/>
                </a:solidFill>
              </a:rPr>
              <a:t>trade routes</a:t>
            </a:r>
            <a:r>
              <a:rPr lang="en-US" sz="3200" dirty="0"/>
              <a:t> to Asia led to an Age of Exploration:</a:t>
            </a:r>
          </a:p>
          <a:p>
            <a:pPr lvl="1">
              <a:lnSpc>
                <a:spcPct val="95000"/>
              </a:lnSpc>
            </a:pPr>
            <a:r>
              <a:rPr lang="en-US" sz="3200" dirty="0"/>
              <a:t>Led by Spain &amp; Portugal, explorers found new trade routes, colonies, &amp; people to </a:t>
            </a:r>
            <a:r>
              <a:rPr lang="en-US" sz="3200" b="1" dirty="0">
                <a:solidFill>
                  <a:srgbClr val="FF0000"/>
                </a:solidFill>
              </a:rPr>
              <a:t>Christianize</a:t>
            </a:r>
            <a:endParaRPr lang="en-US" sz="3200" dirty="0">
              <a:solidFill>
                <a:srgbClr val="FF0000"/>
              </a:solidFill>
            </a:endParaRPr>
          </a:p>
          <a:p>
            <a:pPr lvl="1">
              <a:lnSpc>
                <a:spcPct val="95000"/>
              </a:lnSpc>
            </a:pPr>
            <a:r>
              <a:rPr lang="en-US" sz="3200" dirty="0"/>
              <a:t>Colonization in North America led to destruction of Native American culture, </a:t>
            </a:r>
            <a:r>
              <a:rPr lang="en-US" sz="3200" b="1" dirty="0">
                <a:solidFill>
                  <a:srgbClr val="FF0000"/>
                </a:solidFill>
              </a:rPr>
              <a:t>permanent settlements</a:t>
            </a:r>
            <a:r>
              <a:rPr lang="en-US" sz="3200" dirty="0"/>
              <a:t> for </a:t>
            </a:r>
            <a:r>
              <a:rPr lang="en-US" sz="3200" dirty="0" smtClean="0"/>
              <a:t>Europeans, </a:t>
            </a:r>
            <a:r>
              <a:rPr lang="en-US" sz="3200" dirty="0"/>
              <a:t>&amp; wealth for </a:t>
            </a:r>
            <a:r>
              <a:rPr lang="en-US" sz="3200" dirty="0" smtClean="0"/>
              <a:t>these nations</a:t>
            </a:r>
            <a:endParaRPr lang="en-US" sz="3200" dirty="0"/>
          </a:p>
        </p:txBody>
      </p: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2324504" y="66841"/>
            <a:ext cx="687635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 smtClean="0"/>
              <a:t>The Renaissance and the Age of Exploration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95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of demarcation 2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33" b="479"/>
          <a:stretch>
            <a:fillRect/>
          </a:stretch>
        </p:blipFill>
        <p:spPr bwMode="auto">
          <a:xfrm>
            <a:off x="0" y="508000"/>
            <a:ext cx="9144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/>
          </p:cNvSpPr>
          <p:nvPr/>
        </p:nvSpPr>
        <p:spPr bwMode="auto">
          <a:xfrm>
            <a:off x="0" y="-422089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90"/>
                </a:solidFill>
              </a:rPr>
              <a:t>Four Key Explorers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-1" y="550209"/>
            <a:ext cx="5468471" cy="835613"/>
          </a:xfrm>
          <a:prstGeom prst="rect">
            <a:avLst/>
          </a:prstGeom>
          <a:solidFill>
            <a:srgbClr val="FFFF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kern="1200" dirty="0"/>
              <a:t>Vasco da Gama </a:t>
            </a:r>
            <a:r>
              <a:rPr lang="ja-JP" altLang="en-US" sz="2800" kern="1200" dirty="0">
                <a:latin typeface="Arial"/>
              </a:rPr>
              <a:t>“</a:t>
            </a:r>
            <a:r>
              <a:rPr lang="en-US" sz="2800" kern="1200" dirty="0"/>
              <a:t>found</a:t>
            </a:r>
            <a:r>
              <a:rPr lang="ja-JP" altLang="en-US" sz="2800" kern="1200" dirty="0">
                <a:latin typeface="Arial"/>
              </a:rPr>
              <a:t>”</a:t>
            </a:r>
            <a:r>
              <a:rPr lang="en-US" sz="2800" kern="1200" dirty="0"/>
              <a:t> India by sailing around Africa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088809" y="1385822"/>
            <a:ext cx="1379661" cy="26197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Vasco%20da%20Gama-%202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61" y="550209"/>
            <a:ext cx="2816225" cy="2798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0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of demarcation 2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33" b="479"/>
          <a:stretch>
            <a:fillRect/>
          </a:stretch>
        </p:blipFill>
        <p:spPr bwMode="auto">
          <a:xfrm>
            <a:off x="13795" y="508000"/>
            <a:ext cx="9144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/>
          </p:cNvSpPr>
          <p:nvPr/>
        </p:nvSpPr>
        <p:spPr bwMode="auto">
          <a:xfrm>
            <a:off x="0" y="-422089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/>
              <a:t>Four Key Explorers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0" y="508000"/>
            <a:ext cx="6781800" cy="847725"/>
          </a:xfrm>
          <a:prstGeom prst="rect">
            <a:avLst/>
          </a:prstGeom>
          <a:solidFill>
            <a:srgbClr val="FFFF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kern="1200" dirty="0"/>
              <a:t>Christopher Columbus </a:t>
            </a:r>
            <a:r>
              <a:rPr lang="ja-JP" altLang="en-US" sz="2800" kern="1200" dirty="0">
                <a:latin typeface="Arial"/>
              </a:rPr>
              <a:t>“</a:t>
            </a:r>
            <a:r>
              <a:rPr lang="en-US" sz="2800" kern="1200" dirty="0"/>
              <a:t>discovered</a:t>
            </a:r>
            <a:r>
              <a:rPr lang="ja-JP" altLang="en-US" sz="2800" kern="1200" dirty="0">
                <a:latin typeface="Arial"/>
              </a:rPr>
              <a:t>”</a:t>
            </a:r>
            <a:r>
              <a:rPr lang="en-US" sz="2800" kern="1200" dirty="0"/>
              <a:t> America looking for a </a:t>
            </a:r>
            <a:r>
              <a:rPr lang="en-US" sz="2800" kern="1200" dirty="0">
                <a:solidFill>
                  <a:srgbClr val="000000"/>
                </a:solidFill>
              </a:rPr>
              <a:t>westward</a:t>
            </a:r>
            <a:r>
              <a:rPr lang="en-US" sz="2800" kern="1200" dirty="0"/>
              <a:t> route to India</a:t>
            </a:r>
          </a:p>
        </p:txBody>
      </p:sp>
      <p:pic>
        <p:nvPicPr>
          <p:cNvPr id="9" name="Picture 8" descr="1492-Columbus-l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b="11925"/>
          <a:stretch>
            <a:fillRect/>
          </a:stretch>
        </p:blipFill>
        <p:spPr bwMode="auto">
          <a:xfrm>
            <a:off x="4364551" y="1472600"/>
            <a:ext cx="4715530" cy="242133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1507138" y="1355725"/>
            <a:ext cx="1883762" cy="22590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5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ne of demarcation 2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2" r="133" b="479"/>
          <a:stretch>
            <a:fillRect/>
          </a:stretch>
        </p:blipFill>
        <p:spPr bwMode="auto">
          <a:xfrm>
            <a:off x="0" y="508000"/>
            <a:ext cx="9144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Grp="1"/>
          </p:cNvSpPr>
          <p:nvPr/>
        </p:nvSpPr>
        <p:spPr bwMode="auto">
          <a:xfrm>
            <a:off x="0" y="-422089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/>
              <a:t>Four Key Explorers</a:t>
            </a: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74495" y="531084"/>
            <a:ext cx="5791200" cy="819150"/>
          </a:xfrm>
          <a:prstGeom prst="rect">
            <a:avLst/>
          </a:prstGeom>
          <a:solidFill>
            <a:srgbClr val="FFFF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kern="1200" dirty="0"/>
              <a:t>Ferdinand Magellan led the first expedition to </a:t>
            </a:r>
            <a:r>
              <a:rPr lang="en-US" sz="2700" kern="1200" dirty="0">
                <a:solidFill>
                  <a:srgbClr val="000000"/>
                </a:solidFill>
              </a:rPr>
              <a:t>circumnavigate</a:t>
            </a:r>
            <a:r>
              <a:rPr lang="en-US" sz="2700" kern="1200" dirty="0"/>
              <a:t> the globe</a:t>
            </a:r>
          </a:p>
        </p:txBody>
      </p:sp>
      <p:pic>
        <p:nvPicPr>
          <p:cNvPr id="5" name="Picture 4" descr="magellan portrait"/>
          <p:cNvPicPr>
            <a:picLocks noChangeAspect="1" noChangeArrowheads="1"/>
          </p:cNvPicPr>
          <p:nvPr/>
        </p:nvPicPr>
        <p:blipFill>
          <a:blip r:embed="rId3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52" y="633598"/>
            <a:ext cx="2470160" cy="309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307330" y="1350234"/>
            <a:ext cx="4367908" cy="26274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6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/>
        </p:nvSpPr>
        <p:spPr bwMode="auto">
          <a:xfrm>
            <a:off x="0" y="-422089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/>
              <a:t>Four Key Explorers</a:t>
            </a:r>
          </a:p>
        </p:txBody>
      </p:sp>
      <p:pic>
        <p:nvPicPr>
          <p:cNvPr id="4" name="Picture 3" descr="Map-EuropeanExplorationsInTheAmericas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718"/>
            <a:ext cx="9144000" cy="63232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0" y="557802"/>
            <a:ext cx="6172200" cy="819150"/>
          </a:xfrm>
          <a:prstGeom prst="rect">
            <a:avLst/>
          </a:prstGeom>
          <a:solidFill>
            <a:srgbClr val="FFFF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700" kern="1200" dirty="0"/>
              <a:t>Samuel </a:t>
            </a:r>
            <a:r>
              <a:rPr lang="en-US" sz="2700" kern="1200" dirty="0">
                <a:solidFill>
                  <a:srgbClr val="000000"/>
                </a:solidFill>
              </a:rPr>
              <a:t>Champlain</a:t>
            </a:r>
            <a:r>
              <a:rPr lang="en-US" sz="2700" kern="1200" dirty="0"/>
              <a:t> founded </a:t>
            </a:r>
            <a:r>
              <a:rPr lang="fr-FR" sz="2800" dirty="0"/>
              <a:t>Québec</a:t>
            </a:r>
            <a:r>
              <a:rPr lang="en-US" sz="2700" kern="1200" dirty="0" smtClean="0"/>
              <a:t> </a:t>
            </a:r>
            <a:r>
              <a:rPr lang="en-US" sz="2700" kern="1200" dirty="0"/>
              <a:t>after failing to find a NW passage to India</a:t>
            </a:r>
          </a:p>
        </p:txBody>
      </p:sp>
      <p:pic>
        <p:nvPicPr>
          <p:cNvPr id="6" name="Picture 5" descr="champlain-bio-tradin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585" y="3269739"/>
            <a:ext cx="4772602" cy="34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098005" y="1376952"/>
            <a:ext cx="739614" cy="1372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4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10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6252" r="60194" b="49790"/>
          <a:stretch/>
        </p:blipFill>
        <p:spPr bwMode="auto">
          <a:xfrm>
            <a:off x="2276791" y="1"/>
            <a:ext cx="6876353" cy="68579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324504" y="33394"/>
            <a:ext cx="6819496" cy="8751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 kern="1200" dirty="0"/>
              <a:t>Exploration led to permanent European colonies</a:t>
            </a:r>
          </a:p>
        </p:txBody>
      </p:sp>
    </p:spTree>
    <p:extLst>
      <p:ext uri="{BB962C8B-B14F-4D97-AF65-F5344CB8AC3E}">
        <p14:creationId xmlns:p14="http://schemas.microsoft.com/office/powerpoint/2010/main" val="25065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kern="1200"/>
          </a:p>
        </p:txBody>
      </p:sp>
      <p:sp>
        <p:nvSpPr>
          <p:cNvPr id="3" name="object 6"/>
          <p:cNvSpPr/>
          <p:nvPr/>
        </p:nvSpPr>
        <p:spPr>
          <a:xfrm>
            <a:off x="3449425" y="3412644"/>
            <a:ext cx="5334000" cy="3111500"/>
          </a:xfrm>
          <a:custGeom>
            <a:avLst/>
            <a:gdLst/>
            <a:ahLst/>
            <a:cxnLst/>
            <a:rect l="l" t="t" r="r" b="b"/>
            <a:pathLst>
              <a:path w="5334000" h="3111500">
                <a:moveTo>
                  <a:pt x="0" y="0"/>
                </a:moveTo>
                <a:lnTo>
                  <a:pt x="0" y="3111500"/>
                </a:lnTo>
                <a:lnTo>
                  <a:pt x="5334000" y="3111500"/>
                </a:lnTo>
                <a:lnTo>
                  <a:pt x="5334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CC"/>
          </a:solidFill>
        </p:spPr>
        <p:txBody>
          <a:bodyPr wrap="square" lIns="0" tIns="0" rIns="0" bIns="0" rtlCol="0">
            <a:spAutoFit/>
          </a:bodyPr>
          <a:lstStyle/>
          <a:p>
            <a:endParaRPr kern="1200"/>
          </a:p>
        </p:txBody>
      </p:sp>
      <p:sp>
        <p:nvSpPr>
          <p:cNvPr id="4" name="object 8"/>
          <p:cNvSpPr txBox="1"/>
          <p:nvPr/>
        </p:nvSpPr>
        <p:spPr>
          <a:xfrm>
            <a:off x="3697824" y="3445899"/>
            <a:ext cx="4926330" cy="30023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2540" algn="ctr">
              <a:lnSpc>
                <a:spcPts val="3890"/>
              </a:lnSpc>
            </a:pPr>
            <a:r>
              <a:rPr sz="3600" kern="1200" spc="-20" dirty="0">
                <a:latin typeface="Arial"/>
                <a:cs typeface="Arial"/>
              </a:rPr>
              <a:t>Your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task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today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dirty="0">
                <a:latin typeface="Arial"/>
                <a:cs typeface="Arial"/>
              </a:rPr>
              <a:t>is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15" dirty="0">
                <a:latin typeface="Arial"/>
                <a:cs typeface="Arial"/>
              </a:rPr>
              <a:t>to figure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out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dirty="0">
                <a:latin typeface="Arial"/>
                <a:cs typeface="Arial"/>
              </a:rPr>
              <a:t>why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the Spanish,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French,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Dutch,</a:t>
            </a:r>
            <a:endParaRPr sz="3600" kern="1200" dirty="0">
              <a:latin typeface="Arial"/>
              <a:cs typeface="Arial"/>
            </a:endParaRPr>
          </a:p>
          <a:p>
            <a:pPr marL="152400" marR="145415" algn="ctr">
              <a:lnSpc>
                <a:spcPts val="3890"/>
              </a:lnSpc>
            </a:pPr>
            <a:r>
              <a:rPr sz="3600" kern="1200" spc="-25" dirty="0">
                <a:latin typeface="Arial"/>
                <a:cs typeface="Arial"/>
              </a:rPr>
              <a:t>&amp;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15" dirty="0">
                <a:latin typeface="Arial"/>
                <a:cs typeface="Arial"/>
              </a:rPr>
              <a:t>British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dirty="0">
                <a:latin typeface="Arial"/>
                <a:cs typeface="Arial"/>
              </a:rPr>
              <a:t>colonies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dirty="0">
                <a:latin typeface="Arial"/>
                <a:cs typeface="Arial"/>
              </a:rPr>
              <a:t>were </a:t>
            </a:r>
            <a:r>
              <a:rPr sz="3600" kern="1200" spc="-20" dirty="0">
                <a:latin typeface="Arial"/>
                <a:cs typeface="Arial"/>
              </a:rPr>
              <a:t>founded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5" dirty="0">
                <a:latin typeface="Arial"/>
                <a:cs typeface="Arial"/>
              </a:rPr>
              <a:t>&amp;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what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spc="-20" dirty="0">
                <a:latin typeface="Arial"/>
                <a:cs typeface="Arial"/>
              </a:rPr>
              <a:t>they</a:t>
            </a:r>
            <a:r>
              <a:rPr sz="3600" kern="1200" spc="-10" dirty="0">
                <a:latin typeface="Arial"/>
                <a:cs typeface="Arial"/>
              </a:rPr>
              <a:t> </a:t>
            </a:r>
            <a:r>
              <a:rPr sz="3600" kern="1200" dirty="0">
                <a:latin typeface="Arial"/>
                <a:cs typeface="Arial"/>
              </a:rPr>
              <a:t>were</a:t>
            </a:r>
            <a:r>
              <a:rPr sz="3600" kern="1200" spc="-5" dirty="0">
                <a:latin typeface="Arial"/>
                <a:cs typeface="Arial"/>
              </a:rPr>
              <a:t> </a:t>
            </a:r>
            <a:r>
              <a:rPr sz="3600" kern="1200" dirty="0" smtClean="0">
                <a:latin typeface="Arial"/>
                <a:cs typeface="Arial"/>
              </a:rPr>
              <a:t>like</a:t>
            </a:r>
            <a:r>
              <a:rPr lang="en-US" sz="3600" kern="1200" dirty="0" smtClean="0">
                <a:latin typeface="Arial"/>
                <a:cs typeface="Arial"/>
              </a:rPr>
              <a:t>.</a:t>
            </a:r>
            <a:endParaRPr sz="3600" kern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1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2"/>
          <p:cNvSpPr txBox="1">
            <a:spLocks noGrp="1"/>
          </p:cNvSpPr>
          <p:nvPr/>
        </p:nvSpPr>
        <p:spPr>
          <a:xfrm>
            <a:off x="2285104" y="30454"/>
            <a:ext cx="6727989" cy="12217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000">
                <a:solidFill>
                  <a:srgbClr val="464646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lnSpc>
                <a:spcPts val="4760"/>
              </a:lnSpc>
            </a:pPr>
            <a:r>
              <a:rPr b="1" dirty="0" smtClean="0">
                <a:solidFill>
                  <a:srgbClr val="000090"/>
                </a:solidFill>
                <a:latin typeface="+mj-lt"/>
              </a:rPr>
              <a:t>Colonial</a:t>
            </a:r>
            <a:r>
              <a:rPr b="1" spc="-5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b="1" spc="-20" dirty="0">
                <a:solidFill>
                  <a:srgbClr val="000090"/>
                </a:solidFill>
                <a:latin typeface="+mj-lt"/>
              </a:rPr>
              <a:t>Settlement</a:t>
            </a:r>
            <a:r>
              <a:rPr b="1" spc="-5" dirty="0">
                <a:solidFill>
                  <a:srgbClr val="000090"/>
                </a:solidFill>
                <a:latin typeface="+mj-lt"/>
              </a:rPr>
              <a:t> </a:t>
            </a:r>
            <a:r>
              <a:rPr b="1" spc="-25" dirty="0">
                <a:solidFill>
                  <a:srgbClr val="000090"/>
                </a:solidFill>
                <a:latin typeface="+mj-lt"/>
              </a:rPr>
              <a:t>Group</a:t>
            </a:r>
            <a:r>
              <a:rPr b="1" spc="-5" dirty="0">
                <a:solidFill>
                  <a:srgbClr val="000090"/>
                </a:solidFill>
                <a:latin typeface="+mj-lt"/>
              </a:rPr>
              <a:t> </a:t>
            </a:r>
            <a:r>
              <a:rPr b="1" spc="-20" dirty="0">
                <a:solidFill>
                  <a:srgbClr val="000090"/>
                </a:solidFill>
                <a:latin typeface="+mj-lt"/>
              </a:rPr>
              <a:t>Activity</a:t>
            </a:r>
          </a:p>
        </p:txBody>
      </p:sp>
      <p:sp>
        <p:nvSpPr>
          <p:cNvPr id="18" name="object 3"/>
          <p:cNvSpPr txBox="1"/>
          <p:nvPr/>
        </p:nvSpPr>
        <p:spPr>
          <a:xfrm>
            <a:off x="2324504" y="1241837"/>
            <a:ext cx="6819496" cy="5593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970" marR="27305" indent="-255904">
              <a:lnSpc>
                <a:spcPts val="3450"/>
              </a:lnSpc>
            </a:pPr>
            <a:r>
              <a:rPr sz="2150" kern="1200" spc="10" dirty="0">
                <a:solidFill>
                  <a:srgbClr val="2DA2BE"/>
                </a:solidFill>
                <a:latin typeface="Wingdings 3"/>
                <a:cs typeface="Wingdings 3"/>
              </a:rPr>
              <a:t></a:t>
            </a:r>
            <a:r>
              <a:rPr sz="2150" kern="1200" spc="10" dirty="0">
                <a:solidFill>
                  <a:srgbClr val="2DA2BE"/>
                </a:solidFill>
                <a:latin typeface="Times New Roman"/>
                <a:cs typeface="Times New Roman"/>
              </a:rPr>
              <a:t> </a:t>
            </a:r>
            <a:r>
              <a:rPr sz="2150" kern="1200" spc="-215" dirty="0">
                <a:solidFill>
                  <a:srgbClr val="2DA2BE"/>
                </a:solidFill>
                <a:latin typeface="Times New Roman"/>
                <a:cs typeface="Times New Roman"/>
              </a:rPr>
              <a:t> </a:t>
            </a:r>
            <a:r>
              <a:rPr sz="2800" kern="1200" spc="-20" dirty="0">
                <a:latin typeface="Arial"/>
                <a:cs typeface="Arial"/>
              </a:rPr>
              <a:t>Working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in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groups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of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3,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you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will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serve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as </a:t>
            </a:r>
            <a:r>
              <a:rPr sz="2800" kern="1200" spc="-15" dirty="0">
                <a:latin typeface="Arial"/>
                <a:cs typeface="Arial"/>
              </a:rPr>
              <a:t>historical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anthropologists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trying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to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find out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20" dirty="0">
                <a:latin typeface="Arial"/>
                <a:cs typeface="Arial"/>
              </a:rPr>
              <a:t>about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various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20" dirty="0">
                <a:latin typeface="Arial"/>
                <a:cs typeface="Arial"/>
              </a:rPr>
              <a:t>European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settlements</a:t>
            </a:r>
            <a:endParaRPr sz="2800" kern="1200" dirty="0">
              <a:latin typeface="Arial"/>
              <a:cs typeface="Arial"/>
            </a:endParaRPr>
          </a:p>
          <a:p>
            <a:pPr marL="267970" marR="6350" indent="-255904">
              <a:lnSpc>
                <a:spcPts val="3450"/>
              </a:lnSpc>
              <a:spcBef>
                <a:spcPts val="760"/>
              </a:spcBef>
            </a:pPr>
            <a:r>
              <a:rPr sz="2800" kern="1200" spc="10" dirty="0">
                <a:solidFill>
                  <a:srgbClr val="2DA2BE"/>
                </a:solidFill>
                <a:latin typeface="Wingdings 3"/>
                <a:cs typeface="Wingdings 3"/>
              </a:rPr>
              <a:t></a:t>
            </a:r>
            <a:r>
              <a:rPr sz="2800" kern="1200" spc="10" dirty="0">
                <a:solidFill>
                  <a:srgbClr val="2DA2BE"/>
                </a:solidFill>
                <a:latin typeface="Times New Roman"/>
                <a:cs typeface="Times New Roman"/>
              </a:rPr>
              <a:t> </a:t>
            </a:r>
            <a:r>
              <a:rPr sz="2800" kern="1200" spc="-215" dirty="0">
                <a:solidFill>
                  <a:srgbClr val="2DA2BE"/>
                </a:solidFill>
                <a:latin typeface="Times New Roman"/>
                <a:cs typeface="Times New Roman"/>
              </a:rPr>
              <a:t> </a:t>
            </a:r>
            <a:r>
              <a:rPr sz="2800" kern="1200" spc="-20" dirty="0">
                <a:latin typeface="Arial"/>
                <a:cs typeface="Arial"/>
              </a:rPr>
              <a:t>Examine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the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various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artifacts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at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each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of the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9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settlement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you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visit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25" dirty="0">
                <a:latin typeface="Arial"/>
                <a:cs typeface="Arial"/>
              </a:rPr>
              <a:t>&amp;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try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to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dirty="0">
                <a:latin typeface="Arial"/>
                <a:cs typeface="Arial"/>
              </a:rPr>
              <a:t>answer </a:t>
            </a:r>
            <a:r>
              <a:rPr sz="2800" kern="1200" spc="-20" dirty="0">
                <a:latin typeface="Arial"/>
                <a:cs typeface="Arial"/>
              </a:rPr>
              <a:t>these</a:t>
            </a:r>
            <a:r>
              <a:rPr sz="2800" kern="1200" spc="-5" dirty="0">
                <a:latin typeface="Arial"/>
                <a:cs typeface="Arial"/>
              </a:rPr>
              <a:t> </a:t>
            </a:r>
            <a:r>
              <a:rPr sz="2800" kern="1200" spc="-15" dirty="0">
                <a:latin typeface="Arial"/>
                <a:cs typeface="Arial"/>
              </a:rPr>
              <a:t>questions:</a:t>
            </a:r>
            <a:endParaRPr sz="2800" kern="1200" dirty="0">
              <a:latin typeface="Arial"/>
              <a:cs typeface="Arial"/>
            </a:endParaRPr>
          </a:p>
          <a:p>
            <a:pPr marL="523875" indent="-228600">
              <a:lnSpc>
                <a:spcPct val="100000"/>
              </a:lnSpc>
              <a:spcBef>
                <a:spcPts val="320"/>
              </a:spcBef>
              <a:buClr>
                <a:srgbClr val="DA1F28"/>
              </a:buClr>
              <a:buFont typeface="Wingdings 2"/>
              <a:buChar char=""/>
              <a:tabLst>
                <a:tab pos="523875" algn="l"/>
              </a:tabLst>
            </a:pPr>
            <a:r>
              <a:rPr sz="2800" kern="1200" spc="-25" dirty="0">
                <a:solidFill>
                  <a:srgbClr val="6600CC"/>
                </a:solidFill>
                <a:latin typeface="Arial"/>
                <a:cs typeface="Arial"/>
              </a:rPr>
              <a:t>Why</a:t>
            </a:r>
            <a:r>
              <a:rPr sz="2800" kern="1200" spc="-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6600CC"/>
                </a:solidFill>
                <a:latin typeface="Arial"/>
                <a:cs typeface="Arial"/>
              </a:rPr>
              <a:t>was</a:t>
            </a:r>
            <a:r>
              <a:rPr sz="2800" kern="1200" spc="-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6600CC"/>
                </a:solidFill>
                <a:latin typeface="Arial"/>
                <a:cs typeface="Arial"/>
              </a:rPr>
              <a:t>each</a:t>
            </a:r>
            <a:r>
              <a:rPr sz="2800" kern="1200" spc="-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6600CC"/>
                </a:solidFill>
                <a:latin typeface="Arial"/>
                <a:cs typeface="Arial"/>
              </a:rPr>
              <a:t>settlement</a:t>
            </a:r>
            <a:r>
              <a:rPr sz="2800" kern="1200" spc="-5" dirty="0">
                <a:solidFill>
                  <a:srgbClr val="6600CC"/>
                </a:solidFill>
                <a:latin typeface="Arial"/>
                <a:cs typeface="Arial"/>
              </a:rPr>
              <a:t> </a:t>
            </a:r>
            <a:r>
              <a:rPr sz="2800" kern="1200" spc="-20" dirty="0">
                <a:solidFill>
                  <a:srgbClr val="6600CC"/>
                </a:solidFill>
                <a:latin typeface="Arial"/>
                <a:cs typeface="Arial"/>
              </a:rPr>
              <a:t>founded?</a:t>
            </a:r>
            <a:endParaRPr sz="2800" kern="1200" dirty="0">
              <a:latin typeface="Arial"/>
              <a:cs typeface="Arial"/>
            </a:endParaRPr>
          </a:p>
          <a:p>
            <a:pPr marL="523875" marR="877569" indent="-228600">
              <a:lnSpc>
                <a:spcPts val="3450"/>
              </a:lnSpc>
              <a:spcBef>
                <a:spcPts val="810"/>
              </a:spcBef>
              <a:buClr>
                <a:srgbClr val="DA1F28"/>
              </a:buClr>
              <a:buFont typeface="Wingdings 2"/>
              <a:buChar char=""/>
              <a:tabLst>
                <a:tab pos="523875" algn="l"/>
              </a:tabLst>
            </a:pPr>
            <a:r>
              <a:rPr sz="2800" kern="1200" spc="-20" dirty="0">
                <a:solidFill>
                  <a:srgbClr val="DA1F28"/>
                </a:solidFill>
                <a:latin typeface="Arial"/>
                <a:cs typeface="Arial"/>
              </a:rPr>
              <a:t>What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DA1F28"/>
                </a:solidFill>
                <a:latin typeface="Arial"/>
                <a:cs typeface="Arial"/>
              </a:rPr>
              <a:t>was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DA1F28"/>
                </a:solidFill>
                <a:latin typeface="Arial"/>
                <a:cs typeface="Arial"/>
              </a:rPr>
              <a:t>the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DA1F28"/>
                </a:solidFill>
                <a:latin typeface="Arial"/>
                <a:cs typeface="Arial"/>
              </a:rPr>
              <a:t>economic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spc="-25" dirty="0">
                <a:solidFill>
                  <a:srgbClr val="DA1F28"/>
                </a:solidFill>
                <a:latin typeface="Arial"/>
                <a:cs typeface="Arial"/>
              </a:rPr>
              <a:t>&amp;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DA1F28"/>
                </a:solidFill>
                <a:latin typeface="Arial"/>
                <a:cs typeface="Arial"/>
              </a:rPr>
              <a:t>political</a:t>
            </a:r>
            <a:r>
              <a:rPr sz="2800" kern="1200" spc="-20" dirty="0">
                <a:solidFill>
                  <a:srgbClr val="DA1F28"/>
                </a:solidFill>
                <a:latin typeface="Arial"/>
                <a:cs typeface="Arial"/>
              </a:rPr>
              <a:t> system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DA1F28"/>
                </a:solidFill>
                <a:latin typeface="Arial"/>
                <a:cs typeface="Arial"/>
              </a:rPr>
              <a:t>of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DA1F28"/>
                </a:solidFill>
                <a:latin typeface="Arial"/>
                <a:cs typeface="Arial"/>
              </a:rPr>
              <a:t>each</a:t>
            </a:r>
            <a:r>
              <a:rPr sz="2800" kern="1200" spc="-5" dirty="0">
                <a:solidFill>
                  <a:srgbClr val="DA1F28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DA1F28"/>
                </a:solidFill>
                <a:latin typeface="Arial"/>
                <a:cs typeface="Arial"/>
              </a:rPr>
              <a:t>settlement?</a:t>
            </a:r>
            <a:endParaRPr sz="2800" kern="1200" dirty="0">
              <a:latin typeface="Arial"/>
              <a:cs typeface="Arial"/>
            </a:endParaRPr>
          </a:p>
          <a:p>
            <a:pPr marL="523875" indent="-228600">
              <a:lnSpc>
                <a:spcPct val="100000"/>
              </a:lnSpc>
              <a:spcBef>
                <a:spcPts val="320"/>
              </a:spcBef>
              <a:buClr>
                <a:srgbClr val="DA1F28"/>
              </a:buClr>
              <a:buFont typeface="Wingdings 2"/>
              <a:buChar char=""/>
              <a:tabLst>
                <a:tab pos="523875" algn="l"/>
              </a:tabLst>
            </a:pPr>
            <a:r>
              <a:rPr sz="2800" kern="1200" dirty="0">
                <a:solidFill>
                  <a:srgbClr val="0000FF"/>
                </a:solidFill>
                <a:latin typeface="Arial"/>
                <a:cs typeface="Arial"/>
              </a:rPr>
              <a:t>How</a:t>
            </a:r>
            <a:r>
              <a:rPr sz="2800" kern="12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0000FF"/>
                </a:solidFill>
                <a:latin typeface="Arial"/>
                <a:cs typeface="Arial"/>
              </a:rPr>
              <a:t>did</a:t>
            </a:r>
            <a:r>
              <a:rPr sz="2800" kern="12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kern="1200" spc="-20" dirty="0">
                <a:solidFill>
                  <a:srgbClr val="0000FF"/>
                </a:solidFill>
                <a:latin typeface="Arial"/>
                <a:cs typeface="Arial"/>
              </a:rPr>
              <a:t>they</a:t>
            </a:r>
            <a:r>
              <a:rPr sz="2800" kern="12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0000FF"/>
                </a:solidFill>
                <a:latin typeface="Arial"/>
                <a:cs typeface="Arial"/>
              </a:rPr>
              <a:t>interact</a:t>
            </a:r>
            <a:r>
              <a:rPr sz="2800" kern="12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sz="2800" kern="1200" spc="-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800" kern="1200" spc="-5" dirty="0" smtClean="0">
                <a:solidFill>
                  <a:srgbClr val="0000FF"/>
                </a:solidFill>
                <a:latin typeface="Arial"/>
                <a:cs typeface="Arial"/>
              </a:rPr>
              <a:t>the </a:t>
            </a:r>
            <a:r>
              <a:rPr lang="en-US" sz="2800" kern="1200" spc="-20" dirty="0" smtClean="0">
                <a:solidFill>
                  <a:srgbClr val="0000FF"/>
                </a:solidFill>
                <a:latin typeface="Arial"/>
                <a:cs typeface="Arial"/>
              </a:rPr>
              <a:t>Native Americans</a:t>
            </a:r>
            <a:r>
              <a:rPr sz="2800" kern="1200" spc="-20" dirty="0" smtClean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endParaRPr sz="2800" kern="1200" dirty="0">
              <a:latin typeface="Arial"/>
              <a:cs typeface="Arial"/>
            </a:endParaRPr>
          </a:p>
          <a:p>
            <a:pPr marL="523875" indent="-228600">
              <a:lnSpc>
                <a:spcPct val="100000"/>
              </a:lnSpc>
              <a:spcBef>
                <a:spcPts val="370"/>
              </a:spcBef>
              <a:buClr>
                <a:srgbClr val="DA1F28"/>
              </a:buClr>
              <a:buFont typeface="Wingdings 2"/>
              <a:buChar char=""/>
              <a:tabLst>
                <a:tab pos="523875" algn="l"/>
              </a:tabLst>
            </a:pPr>
            <a:r>
              <a:rPr sz="2800" kern="1200" spc="-20" dirty="0">
                <a:solidFill>
                  <a:srgbClr val="006600"/>
                </a:solidFill>
                <a:latin typeface="Arial"/>
                <a:cs typeface="Arial"/>
              </a:rPr>
              <a:t>What</a:t>
            </a:r>
            <a:r>
              <a:rPr sz="2800" kern="12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006600"/>
                </a:solidFill>
                <a:latin typeface="Arial"/>
                <a:cs typeface="Arial"/>
              </a:rPr>
              <a:t>was</a:t>
            </a:r>
            <a:r>
              <a:rPr sz="2800" kern="12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006600"/>
                </a:solidFill>
                <a:latin typeface="Arial"/>
                <a:cs typeface="Arial"/>
              </a:rPr>
              <a:t>important</a:t>
            </a:r>
            <a:r>
              <a:rPr sz="2800" kern="12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kern="1200" spc="-15" dirty="0">
                <a:solidFill>
                  <a:srgbClr val="006600"/>
                </a:solidFill>
                <a:latin typeface="Arial"/>
                <a:cs typeface="Arial"/>
              </a:rPr>
              <a:t>to</a:t>
            </a:r>
            <a:r>
              <a:rPr sz="2800" kern="12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006600"/>
                </a:solidFill>
                <a:latin typeface="Arial"/>
                <a:cs typeface="Arial"/>
              </a:rPr>
              <a:t>each</a:t>
            </a:r>
            <a:r>
              <a:rPr sz="2800" kern="1200" spc="-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2800" kern="1200" dirty="0">
                <a:solidFill>
                  <a:srgbClr val="006600"/>
                </a:solidFill>
                <a:latin typeface="Arial"/>
                <a:cs typeface="Arial"/>
              </a:rPr>
              <a:t>group?</a:t>
            </a:r>
            <a:endParaRPr sz="2800" kern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58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683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Spanish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8" name="object 6"/>
          <p:cNvSpPr/>
          <p:nvPr/>
        </p:nvSpPr>
        <p:spPr>
          <a:xfrm>
            <a:off x="2267646" y="625725"/>
            <a:ext cx="6876353" cy="62322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kern="1200"/>
          </a:p>
        </p:txBody>
      </p:sp>
    </p:spTree>
    <p:extLst>
      <p:ext uri="{BB962C8B-B14F-4D97-AF65-F5344CB8AC3E}">
        <p14:creationId xmlns:p14="http://schemas.microsoft.com/office/powerpoint/2010/main" val="42198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mon1.jpg"/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2543"/>
          <a:stretch/>
        </p:blipFill>
        <p:spPr>
          <a:xfrm>
            <a:off x="1203739" y="0"/>
            <a:ext cx="7940261" cy="6858000"/>
          </a:xfrm>
          <a:prstGeom prst="rect">
            <a:avLst/>
          </a:prstGeom>
        </p:spPr>
      </p:pic>
      <p:pic>
        <p:nvPicPr>
          <p:cNvPr id="5" name="Picture 4" descr="Fire-Woman Native American Mix...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1" cy="171683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 descr="indians-outside-taos-pueblo-gerald-cassidy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831"/>
            <a:ext cx="1232760" cy="171459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noblesavage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430"/>
            <a:ext cx="1232760" cy="171398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 descr="517px-Benjamin_west_Death_wolfe_noble_savage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567"/>
            <a:ext cx="1229410" cy="173643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32760" y="0"/>
            <a:ext cx="79112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Essential Questions:</a:t>
            </a:r>
            <a:endParaRPr lang="en-US" sz="3200" b="1" dirty="0" smtClean="0">
              <a:latin typeface="Arial"/>
              <a:cs typeface="Arial"/>
            </a:endParaRPr>
          </a:p>
          <a:p>
            <a:pPr marL="457200" indent="-457200">
              <a:buFont typeface="Wingdings" charset="2"/>
              <a:buChar char="q"/>
            </a:pPr>
            <a:r>
              <a:rPr lang="en-US" sz="3200" dirty="0" smtClean="0">
                <a:latin typeface="Arial"/>
                <a:cs typeface="Arial"/>
              </a:rPr>
              <a:t>Who lived in the Americas before 1492?</a:t>
            </a:r>
          </a:p>
          <a:p>
            <a:pPr marL="457200" indent="-457200">
              <a:buFont typeface="Wingdings" charset="2"/>
              <a:buChar char="q"/>
            </a:pPr>
            <a:r>
              <a:rPr lang="en-US" sz="3200" dirty="0" smtClean="0">
                <a:latin typeface="Arial"/>
                <a:cs typeface="Arial"/>
              </a:rPr>
              <a:t>What </a:t>
            </a:r>
            <a:r>
              <a:rPr lang="en-US" sz="3200" dirty="0">
                <a:latin typeface="Arial"/>
                <a:cs typeface="Arial"/>
              </a:rPr>
              <a:t>are the similarities &amp; differences among the Spanish, French, Dutch, &amp; British patterns of colonization in America?</a:t>
            </a:r>
          </a:p>
          <a:p>
            <a:pPr marL="457200" indent="-457200">
              <a:buFont typeface="Wingdings" charset="2"/>
              <a:buChar char="q"/>
            </a:pPr>
            <a:endParaRPr lang="en-US" sz="36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2760" y="1247668"/>
            <a:ext cx="2254382" cy="1849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67647" y="906521"/>
            <a:ext cx="6876354" cy="595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600" b="1" u="sng" dirty="0">
                <a:solidFill>
                  <a:srgbClr val="008000"/>
                </a:solidFill>
              </a:rPr>
              <a:t>Motivations</a:t>
            </a:r>
            <a:r>
              <a:rPr lang="en-US" sz="3600" dirty="0"/>
              <a:t>: </a:t>
            </a:r>
          </a:p>
          <a:p>
            <a:pPr lvl="1">
              <a:lnSpc>
                <a:spcPct val="95000"/>
              </a:lnSpc>
            </a:pPr>
            <a:r>
              <a:rPr lang="en-US" sz="3600" dirty="0"/>
              <a:t>After Columbus, Spain dominated Central &amp; South America &amp; the SE &amp; SW sections of North America</a:t>
            </a:r>
          </a:p>
          <a:p>
            <a:pPr lvl="1">
              <a:lnSpc>
                <a:spcPct val="95000"/>
              </a:lnSpc>
            </a:pPr>
            <a:r>
              <a:rPr lang="en-US" sz="3600" dirty="0"/>
              <a:t>Spanish </a:t>
            </a:r>
            <a:r>
              <a:rPr lang="en-US" sz="3600" i="1" dirty="0"/>
              <a:t>conquistadors</a:t>
            </a:r>
            <a:r>
              <a:rPr lang="en-US" sz="3600" b="1" dirty="0">
                <a:solidFill>
                  <a:schemeClr val="hlink"/>
                </a:solidFill>
              </a:rPr>
              <a:t> </a:t>
            </a:r>
            <a:r>
              <a:rPr lang="en-US" sz="3600" dirty="0"/>
              <a:t>explored in search of gold &amp; silver</a:t>
            </a:r>
          </a:p>
          <a:p>
            <a:pPr lvl="1">
              <a:lnSpc>
                <a:spcPct val="95000"/>
              </a:lnSpc>
            </a:pPr>
            <a:r>
              <a:rPr lang="en-US" sz="3600" i="1" u="sng" dirty="0"/>
              <a:t>Missionaries</a:t>
            </a:r>
            <a:r>
              <a:rPr lang="en-US" sz="3600" dirty="0"/>
              <a:t> converted Native Americans to </a:t>
            </a:r>
            <a:r>
              <a:rPr lang="en-US" sz="3600" b="1" dirty="0">
                <a:solidFill>
                  <a:srgbClr val="FF0000"/>
                </a:solidFill>
              </a:rPr>
              <a:t>Catholicism</a:t>
            </a:r>
            <a:r>
              <a:rPr lang="en-US" sz="3600" b="1" dirty="0">
                <a:solidFill>
                  <a:schemeClr val="hlink"/>
                </a:solidFill>
              </a:rPr>
              <a:t> </a:t>
            </a:r>
            <a:endParaRPr lang="en-US" sz="3600" dirty="0"/>
          </a:p>
        </p:txBody>
      </p:sp>
      <p:sp>
        <p:nvSpPr>
          <p:cNvPr id="15" name="Rectangle 14"/>
          <p:cNvSpPr/>
          <p:nvPr/>
        </p:nvSpPr>
        <p:spPr>
          <a:xfrm>
            <a:off x="2172502" y="2625"/>
            <a:ext cx="6971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>
                <a:solidFill>
                  <a:srgbClr val="000090"/>
                </a:solidFill>
                <a:latin typeface="+mj-lt"/>
                <a:cs typeface="Times New Roman"/>
              </a:rPr>
              <a:t>Spanish Colonies </a:t>
            </a:r>
            <a:r>
              <a:rPr lang="en-US" sz="3600" b="1" spc="-20" dirty="0">
                <a:solidFill>
                  <a:srgbClr val="000090"/>
                </a:solidFill>
                <a:latin typeface="+mj-lt"/>
                <a:cs typeface="Times New Roman"/>
              </a:rPr>
              <a:t>in </a:t>
            </a:r>
            <a:r>
              <a:rPr lang="en-US" sz="3600" b="1" spc="-25" dirty="0">
                <a:solidFill>
                  <a:srgbClr val="000090"/>
                </a:solidFill>
                <a:latin typeface="+mj-lt"/>
                <a:cs typeface="Times New Roman"/>
              </a:rPr>
              <a:t>North America</a:t>
            </a:r>
            <a:endParaRPr lang="en-US" sz="3600" b="1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252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676"/>
            <a:ext cx="9189195" cy="681932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ver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8464" r="10587"/>
          <a:stretch>
            <a:fillRect/>
          </a:stretch>
        </p:blipFill>
        <p:spPr bwMode="auto">
          <a:xfrm>
            <a:off x="-1" y="38676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317339" y="38676"/>
            <a:ext cx="6324600" cy="1524000"/>
          </a:xfrm>
          <a:prstGeom prst="wedgeRectCallout">
            <a:avLst>
              <a:gd name="adj1" fmla="val -29643"/>
              <a:gd name="adj2" fmla="val 256931"/>
            </a:avLst>
          </a:prstGeom>
          <a:solidFill>
            <a:srgbClr val="FF99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3300" kern="1200" dirty="0"/>
              <a:t>The Spanish government encouraged converting Native Americans &amp; establishing missions</a:t>
            </a:r>
            <a:endParaRPr lang="en-US" sz="3600" kern="1200" dirty="0"/>
          </a:p>
        </p:txBody>
      </p:sp>
    </p:spTree>
    <p:extLst>
      <p:ext uri="{BB962C8B-B14F-4D97-AF65-F5344CB8AC3E}">
        <p14:creationId xmlns:p14="http://schemas.microsoft.com/office/powerpoint/2010/main" val="38454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/>
          <p:nvPr/>
        </p:nvSpPr>
        <p:spPr>
          <a:xfrm>
            <a:off x="2172502" y="2625"/>
            <a:ext cx="6971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>
                <a:solidFill>
                  <a:srgbClr val="000090"/>
                </a:solidFill>
                <a:latin typeface="+mj-lt"/>
                <a:cs typeface="Times New Roman"/>
              </a:rPr>
              <a:t>Spanish Colonies </a:t>
            </a:r>
            <a:r>
              <a:rPr lang="en-US" sz="3600" b="1" spc="-20" dirty="0">
                <a:solidFill>
                  <a:srgbClr val="000090"/>
                </a:solidFill>
                <a:latin typeface="+mj-lt"/>
                <a:cs typeface="Times New Roman"/>
              </a:rPr>
              <a:t>in </a:t>
            </a:r>
            <a:r>
              <a:rPr lang="en-US" sz="3600" b="1" spc="-25" dirty="0">
                <a:solidFill>
                  <a:srgbClr val="000090"/>
                </a:solidFill>
                <a:latin typeface="+mj-lt"/>
                <a:cs typeface="Times New Roman"/>
              </a:rPr>
              <a:t>North America</a:t>
            </a:r>
            <a:endParaRPr lang="en-US" sz="3600" b="1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2267647" y="648956"/>
            <a:ext cx="6854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400" b="1" dirty="0">
                <a:solidFill>
                  <a:srgbClr val="008000"/>
                </a:solidFill>
              </a:rPr>
              <a:t>Government</a:t>
            </a:r>
            <a:r>
              <a:rPr lang="en-US" sz="3400" dirty="0"/>
              <a:t>: Royal control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400" dirty="0"/>
              <a:t>Spanish colonies were funded  &amp; controlled by the </a:t>
            </a:r>
            <a:r>
              <a:rPr lang="en-US" sz="3400" b="1" dirty="0">
                <a:solidFill>
                  <a:srgbClr val="FF0000"/>
                </a:solidFill>
              </a:rPr>
              <a:t>monarch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Clr>
                <a:srgbClr val="191919"/>
              </a:buClr>
            </a:pPr>
            <a:r>
              <a:rPr lang="en-US" sz="3400" dirty="0"/>
              <a:t>Viceroys</a:t>
            </a:r>
            <a:r>
              <a:rPr lang="en-US" sz="3400" b="1" dirty="0">
                <a:solidFill>
                  <a:schemeClr val="hlink"/>
                </a:solidFill>
              </a:rPr>
              <a:t> </a:t>
            </a:r>
            <a:r>
              <a:rPr lang="en-US" sz="3400" dirty="0"/>
              <a:t>were sent to the colonies to serve as governors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400" b="1" dirty="0">
                <a:solidFill>
                  <a:srgbClr val="008000"/>
                </a:solidFill>
              </a:rPr>
              <a:t>Economy</a:t>
            </a:r>
            <a:r>
              <a:rPr lang="en-US" sz="3400" dirty="0"/>
              <a:t>: Desire for wealth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400" dirty="0"/>
              <a:t>Used Native American &amp; African slave labor to mine </a:t>
            </a:r>
            <a:r>
              <a:rPr lang="en-US" sz="3400" b="1" dirty="0">
                <a:solidFill>
                  <a:srgbClr val="FF0000"/>
                </a:solidFill>
              </a:rPr>
              <a:t>gold</a:t>
            </a:r>
            <a:r>
              <a:rPr lang="en-US" sz="3400" dirty="0"/>
              <a:t> &amp; </a:t>
            </a:r>
            <a:r>
              <a:rPr lang="en-US" sz="3400" dirty="0">
                <a:solidFill>
                  <a:srgbClr val="000000"/>
                </a:solidFill>
              </a:rPr>
              <a:t>silver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400" dirty="0"/>
              <a:t>Built </a:t>
            </a:r>
            <a:r>
              <a:rPr lang="en-US" sz="3400" i="1" dirty="0" err="1"/>
              <a:t>encomiendas</a:t>
            </a:r>
            <a:r>
              <a:rPr lang="en-US" sz="3400" dirty="0"/>
              <a:t> (plantations) to farm </a:t>
            </a:r>
            <a:r>
              <a:rPr lang="en-US" sz="3400" b="1" dirty="0">
                <a:solidFill>
                  <a:srgbClr val="FF0000"/>
                </a:solidFill>
              </a:rPr>
              <a:t>cash crops</a:t>
            </a:r>
            <a:r>
              <a:rPr lang="en-US" sz="3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5" name="Picture 14" descr="Suga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19" y="5282551"/>
            <a:ext cx="1934122" cy="128141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20" name="Picture 19" descr="Tainos and Africans early inhabitants of Dominican Republi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38" y="648956"/>
            <a:ext cx="6506204" cy="6019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French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pic>
        <p:nvPicPr>
          <p:cNvPr id="18" name="Picture 17" descr="217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0" b="3751"/>
          <a:stretch>
            <a:fillRect/>
          </a:stretch>
        </p:blipFill>
        <p:spPr bwMode="auto">
          <a:xfrm>
            <a:off x="2324504" y="579588"/>
            <a:ext cx="6819496" cy="627841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60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67647" y="593590"/>
            <a:ext cx="687635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200" b="1" u="sng" dirty="0">
                <a:solidFill>
                  <a:srgbClr val="008000"/>
                </a:solidFill>
              </a:rPr>
              <a:t>Motivations</a:t>
            </a:r>
            <a:r>
              <a:rPr lang="en-US" sz="3200" dirty="0"/>
              <a:t>: </a:t>
            </a:r>
          </a:p>
          <a:p>
            <a:pPr lvl="1">
              <a:lnSpc>
                <a:spcPct val="95000"/>
              </a:lnSpc>
            </a:pPr>
            <a:r>
              <a:rPr lang="en-US" sz="3200" dirty="0"/>
              <a:t>After Champlain</a:t>
            </a:r>
            <a:r>
              <a:rPr lang="ja-JP" altLang="en-US" sz="3200" dirty="0">
                <a:latin typeface="Arial"/>
              </a:rPr>
              <a:t>’</a:t>
            </a:r>
            <a:r>
              <a:rPr lang="en-US" sz="3200" dirty="0"/>
              <a:t>s attempt to </a:t>
            </a:r>
            <a:br>
              <a:rPr lang="en-US" sz="3200" dirty="0"/>
            </a:br>
            <a:r>
              <a:rPr lang="en-US" sz="3200" dirty="0"/>
              <a:t>find a NW passage through Canada, he founded </a:t>
            </a:r>
            <a:r>
              <a:rPr lang="fr-FR" sz="3200" dirty="0" smtClean="0"/>
              <a:t>Québec</a:t>
            </a:r>
          </a:p>
          <a:p>
            <a:pPr lvl="1">
              <a:lnSpc>
                <a:spcPct val="95000"/>
              </a:lnSpc>
            </a:pPr>
            <a:r>
              <a:rPr lang="en-US" sz="3200" dirty="0" smtClean="0"/>
              <a:t>The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b="1" dirty="0">
                <a:solidFill>
                  <a:srgbClr val="FF0000"/>
                </a:solidFill>
              </a:rPr>
              <a:t>French crescent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included Canada, the Mississippi River, &amp; New Orleans </a:t>
            </a:r>
          </a:p>
          <a:p>
            <a:pPr lvl="1">
              <a:lnSpc>
                <a:spcPct val="95000"/>
              </a:lnSpc>
              <a:buClr>
                <a:srgbClr val="191919"/>
              </a:buClr>
            </a:pPr>
            <a:r>
              <a:rPr lang="en-US" sz="3200" b="1" i="1" dirty="0">
                <a:solidFill>
                  <a:srgbClr val="FF0000"/>
                </a:solidFill>
              </a:rPr>
              <a:t>Missionaries</a:t>
            </a:r>
            <a:r>
              <a:rPr lang="en-US" sz="3200" b="1" dirty="0">
                <a:solidFill>
                  <a:schemeClr val="hlink"/>
                </a:solidFill>
              </a:rPr>
              <a:t> </a:t>
            </a:r>
            <a:r>
              <a:rPr lang="en-US" sz="3200" dirty="0"/>
              <a:t>converted Native Americans to Catholicism </a:t>
            </a:r>
          </a:p>
        </p:txBody>
      </p:sp>
      <p:sp>
        <p:nvSpPr>
          <p:cNvPr id="18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French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90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209" r="10587" b="347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0" y="0"/>
            <a:ext cx="4572000" cy="2590800"/>
          </a:xfrm>
          <a:prstGeom prst="wedgeRectCallout">
            <a:avLst>
              <a:gd name="adj1" fmla="val 104803"/>
              <a:gd name="adj2" fmla="val 9965"/>
            </a:avLst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sz="3600" kern="1200" dirty="0"/>
              <a:t>Like Spain, the French </a:t>
            </a:r>
            <a:r>
              <a:rPr lang="en-US" sz="3600" kern="1200" dirty="0" smtClean="0"/>
              <a:t>gov’t </a:t>
            </a:r>
            <a:r>
              <a:rPr lang="en-US" sz="3600" kern="1200" dirty="0"/>
              <a:t>encouraged converting Native Americans &amp; establishing missions</a:t>
            </a:r>
          </a:p>
        </p:txBody>
      </p:sp>
    </p:spTree>
    <p:extLst>
      <p:ext uri="{BB962C8B-B14F-4D97-AF65-F5344CB8AC3E}">
        <p14:creationId xmlns:p14="http://schemas.microsoft.com/office/powerpoint/2010/main" val="12131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8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French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2267647" y="579588"/>
            <a:ext cx="687635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008000"/>
                </a:solidFill>
              </a:rPr>
              <a:t>Government</a:t>
            </a:r>
            <a:r>
              <a:rPr lang="en-US" sz="3200" dirty="0"/>
              <a:t>: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The French colonies were strictly controlled by </a:t>
            </a:r>
            <a:r>
              <a:rPr lang="en-US" sz="3200" b="1" dirty="0">
                <a:solidFill>
                  <a:srgbClr val="FF0000"/>
                </a:solidFill>
              </a:rPr>
              <a:t>royal governors</a:t>
            </a:r>
            <a:endParaRPr lang="en-US" sz="3200" u="sng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008000"/>
                </a:solidFill>
              </a:rPr>
              <a:t>Economy</a:t>
            </a:r>
            <a:r>
              <a:rPr lang="en-US" sz="3200" dirty="0"/>
              <a:t>: Desire for </a:t>
            </a:r>
            <a:r>
              <a:rPr lang="en-US" sz="3200" b="1" dirty="0">
                <a:solidFill>
                  <a:srgbClr val="FF0000"/>
                </a:solidFill>
              </a:rPr>
              <a:t>fur trade</a:t>
            </a:r>
            <a:r>
              <a:rPr lang="en-US" sz="3200" dirty="0"/>
              <a:t>;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Most French colonists profited from the fur trade, small-scale farming, or lumbering </a:t>
            </a:r>
          </a:p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008000"/>
                </a:solidFill>
              </a:rPr>
              <a:t>Society</a:t>
            </a:r>
            <a:r>
              <a:rPr lang="en-US" sz="3200" dirty="0"/>
              <a:t>: Because the French needed furs, they were the most </a:t>
            </a:r>
            <a:r>
              <a:rPr lang="en-US" sz="3200" b="1" dirty="0">
                <a:solidFill>
                  <a:srgbClr val="FF0000"/>
                </a:solidFill>
              </a:rPr>
              <a:t>friendly</a:t>
            </a:r>
            <a:r>
              <a:rPr lang="en-US" sz="3200" dirty="0"/>
              <a:t> with the local Native Americans</a:t>
            </a:r>
          </a:p>
        </p:txBody>
      </p:sp>
      <p:pic>
        <p:nvPicPr>
          <p:cNvPr id="20" name="Picture 19" descr="fur_trade_ma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721"/>
            <a:ext cx="91440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mage?id=91554&amp;rendTypeId=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25590"/>
            <a:ext cx="4922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1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Dutch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pic>
        <p:nvPicPr>
          <p:cNvPr id="18" name="Picture 17" descr="ColonialOtherColon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04" y="607147"/>
            <a:ext cx="6819496" cy="625085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79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Dutch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2267647" y="579588"/>
            <a:ext cx="687635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200" b="1" dirty="0">
                <a:solidFill>
                  <a:srgbClr val="008000"/>
                </a:solidFill>
              </a:rPr>
              <a:t>Motivations</a:t>
            </a:r>
            <a:r>
              <a:rPr lang="en-US" sz="3200" dirty="0"/>
              <a:t>:</a:t>
            </a:r>
          </a:p>
          <a:p>
            <a:pPr lvl="1">
              <a:lnSpc>
                <a:spcPct val="95000"/>
              </a:lnSpc>
            </a:pPr>
            <a:r>
              <a:rPr lang="en-US" sz="3200" dirty="0"/>
              <a:t>The Dutch established </a:t>
            </a:r>
            <a:r>
              <a:rPr lang="en-US" sz="3200" b="1" dirty="0">
                <a:solidFill>
                  <a:srgbClr val="FF0000"/>
                </a:solidFill>
              </a:rPr>
              <a:t>New Amsterdam</a:t>
            </a:r>
            <a:r>
              <a:rPr lang="en-US" sz="3200" dirty="0"/>
              <a:t> as a trade center</a:t>
            </a:r>
          </a:p>
          <a:p>
            <a:pPr>
              <a:lnSpc>
                <a:spcPct val="95000"/>
              </a:lnSpc>
            </a:pPr>
            <a:r>
              <a:rPr lang="en-US" sz="3200" b="1" dirty="0">
                <a:solidFill>
                  <a:srgbClr val="008000"/>
                </a:solidFill>
              </a:rPr>
              <a:t>Political, Economic, Social</a:t>
            </a:r>
            <a:r>
              <a:rPr lang="en-US" sz="3200" dirty="0"/>
              <a:t>:</a:t>
            </a:r>
          </a:p>
          <a:p>
            <a:pPr lvl="1">
              <a:lnSpc>
                <a:spcPct val="95000"/>
              </a:lnSpc>
            </a:pPr>
            <a:r>
              <a:rPr lang="en-US" sz="3200" dirty="0"/>
              <a:t>To attract settlers, the </a:t>
            </a:r>
            <a:r>
              <a:rPr lang="en-US" sz="3200" dirty="0" err="1"/>
              <a:t>gov</a:t>
            </a:r>
            <a:r>
              <a:rPr lang="ja-JP" altLang="en-US" sz="3200" dirty="0">
                <a:latin typeface="Arial"/>
              </a:rPr>
              <a:t>’</a:t>
            </a:r>
            <a:r>
              <a:rPr lang="en-US" sz="3200" dirty="0"/>
              <a:t>t allowed </a:t>
            </a:r>
            <a:r>
              <a:rPr lang="en-US" sz="3200" b="1" dirty="0">
                <a:solidFill>
                  <a:srgbClr val="FF0000"/>
                </a:solidFill>
              </a:rPr>
              <a:t>anyone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to immigrate</a:t>
            </a:r>
          </a:p>
          <a:p>
            <a:pPr lvl="1">
              <a:lnSpc>
                <a:spcPct val="95000"/>
              </a:lnSpc>
            </a:pPr>
            <a:r>
              <a:rPr lang="en-US" sz="3200" dirty="0"/>
              <a:t>As a result, New Amsterdam was one of the most </a:t>
            </a:r>
            <a:r>
              <a:rPr lang="en-US" sz="3200" b="1" dirty="0">
                <a:solidFill>
                  <a:srgbClr val="FF0000"/>
                </a:solidFill>
              </a:rPr>
              <a:t>diverse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colonies in North America</a:t>
            </a:r>
          </a:p>
        </p:txBody>
      </p:sp>
      <p:pic>
        <p:nvPicPr>
          <p:cNvPr id="15" name="Picture 14" descr="nutmeg-new-netherland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03" y="583421"/>
            <a:ext cx="6899071" cy="517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9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pic>
        <p:nvPicPr>
          <p:cNvPr id="20" name="Picture 19" descr="13Colon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6250"/>
          <a:stretch>
            <a:fillRect/>
          </a:stretch>
        </p:blipFill>
        <p:spPr bwMode="auto">
          <a:xfrm>
            <a:off x="2324503" y="579587"/>
            <a:ext cx="6819497" cy="62760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mon1.jpg"/>
          <p:cNvPicPr>
            <a:picLocks noChangeAspect="1"/>
          </p:cNvPicPr>
          <p:nvPr/>
        </p:nvPicPr>
        <p:blipFill rotWithShape="1"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2543"/>
          <a:stretch/>
        </p:blipFill>
        <p:spPr>
          <a:xfrm>
            <a:off x="1203739" y="0"/>
            <a:ext cx="7940261" cy="6858000"/>
          </a:xfrm>
          <a:prstGeom prst="rect">
            <a:avLst/>
          </a:prstGeom>
        </p:spPr>
      </p:pic>
      <p:pic>
        <p:nvPicPr>
          <p:cNvPr id="5" name="Picture 4" descr="Fire-Woman Native American Mix...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1" cy="171683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 descr="indians-outside-taos-pueblo-gerald-cassidy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831"/>
            <a:ext cx="1232760" cy="171459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noblesavage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430"/>
            <a:ext cx="1232760" cy="171398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 descr="517px-Benjamin_west_Death_wolfe_noble_savage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567"/>
            <a:ext cx="1229410" cy="173643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232760" y="0"/>
            <a:ext cx="79112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8000"/>
                </a:solidFill>
              </a:rPr>
              <a:t>How did the first people come to North America??? </a:t>
            </a:r>
            <a:endParaRPr lang="en-US" sz="4400" b="1" dirty="0" smtClean="0">
              <a:solidFill>
                <a:srgbClr val="008000"/>
              </a:solidFill>
            </a:endParaRPr>
          </a:p>
          <a:p>
            <a:pPr algn="ctr"/>
            <a:endParaRPr lang="en-US" sz="1600" dirty="0">
              <a:solidFill>
                <a:srgbClr val="008000"/>
              </a:solidFill>
            </a:endParaRPr>
          </a:p>
          <a:p>
            <a:r>
              <a:rPr lang="en-US" sz="3200" b="1" dirty="0" smtClean="0">
                <a:solidFill>
                  <a:srgbClr val="000090"/>
                </a:solidFill>
              </a:rPr>
              <a:t>Asian Migration to America</a:t>
            </a:r>
            <a:endParaRPr lang="en-US" sz="3200" dirty="0">
              <a:solidFill>
                <a:srgbClr val="000090"/>
              </a:solidFill>
            </a:endParaRPr>
          </a:p>
          <a:p>
            <a:pPr lvl="1"/>
            <a:r>
              <a:rPr lang="en-US" sz="2800" dirty="0" smtClean="0"/>
              <a:t>Asian </a:t>
            </a:r>
            <a:r>
              <a:rPr lang="en-US" sz="2800" dirty="0"/>
              <a:t>peoples migrated from Siberia (Russia) </a:t>
            </a:r>
            <a:r>
              <a:rPr lang="en-US" sz="2800" dirty="0" smtClean="0"/>
              <a:t>across </a:t>
            </a:r>
            <a:r>
              <a:rPr lang="en-US" sz="2800" dirty="0"/>
              <a:t>Bering Strait </a:t>
            </a:r>
            <a:r>
              <a:rPr lang="en-US" sz="2800" dirty="0" smtClean="0"/>
              <a:t>to Alaska </a:t>
            </a:r>
            <a:r>
              <a:rPr lang="en-US" sz="2800" dirty="0"/>
              <a:t>(U.S.)</a:t>
            </a:r>
          </a:p>
          <a:p>
            <a:pPr lvl="2">
              <a:buClr>
                <a:schemeClr val="tx1"/>
              </a:buClr>
            </a:pPr>
            <a:r>
              <a:rPr lang="en-US" sz="2800" b="1" dirty="0" smtClean="0"/>
              <a:t>-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Paleo</a:t>
            </a:r>
            <a:r>
              <a:rPr lang="en-US" sz="2800" b="1" dirty="0" smtClean="0">
                <a:solidFill>
                  <a:srgbClr val="FF0000"/>
                </a:solidFill>
              </a:rPr>
              <a:t>-Indians</a:t>
            </a:r>
          </a:p>
          <a:p>
            <a:pPr lvl="3"/>
            <a:r>
              <a:rPr lang="en-US" sz="2800" dirty="0" smtClean="0"/>
              <a:t>-15,000 </a:t>
            </a:r>
            <a:r>
              <a:rPr lang="en-US" sz="2800" dirty="0"/>
              <a:t>- </a:t>
            </a:r>
            <a:r>
              <a:rPr lang="en-US" sz="2800" dirty="0" smtClean="0"/>
              <a:t>30,000 </a:t>
            </a:r>
            <a:r>
              <a:rPr lang="en-US" sz="2800" dirty="0"/>
              <a:t>years ago</a:t>
            </a:r>
          </a:p>
          <a:p>
            <a:pPr lvl="3"/>
            <a:r>
              <a:rPr lang="en-US" sz="2800" dirty="0" smtClean="0"/>
              <a:t>-hunter</a:t>
            </a:r>
            <a:r>
              <a:rPr lang="en-US" sz="2800" dirty="0"/>
              <a:t>-gathers to agriculture (villages)	</a:t>
            </a:r>
          </a:p>
        </p:txBody>
      </p:sp>
      <p:pic>
        <p:nvPicPr>
          <p:cNvPr id="11" name="Picture 10" descr="gty_bering_strait_map_kb_120626_w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2267647" y="671293"/>
            <a:ext cx="687635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8000"/>
                </a:solidFill>
              </a:rPr>
              <a:t>Motivations</a:t>
            </a:r>
            <a:r>
              <a:rPr lang="en-US" sz="3200" dirty="0"/>
              <a:t>: Many different reasons</a:t>
            </a:r>
            <a:endParaRPr lang="en-US" sz="3200" u="sng" dirty="0"/>
          </a:p>
          <a:p>
            <a:pPr lvl="1">
              <a:lnSpc>
                <a:spcPct val="90000"/>
              </a:lnSpc>
              <a:buSzPct val="75000"/>
            </a:pPr>
            <a:r>
              <a:rPr lang="en-US" sz="3200" b="1" dirty="0"/>
              <a:t>Economic</a:t>
            </a:r>
            <a:r>
              <a:rPr lang="en-US" sz="3200" dirty="0"/>
              <a:t>: Escape poverty or gain </a:t>
            </a:r>
            <a:r>
              <a:rPr lang="en-US" sz="3200" b="1" dirty="0">
                <a:solidFill>
                  <a:srgbClr val="FF0000"/>
                </a:solidFill>
              </a:rPr>
              <a:t>wealth</a:t>
            </a:r>
            <a:r>
              <a:rPr lang="en-US" sz="3200" dirty="0"/>
              <a:t> from cash crop farming</a:t>
            </a:r>
          </a:p>
          <a:p>
            <a:pPr lvl="1">
              <a:lnSpc>
                <a:spcPct val="90000"/>
              </a:lnSpc>
            </a:pPr>
            <a:r>
              <a:rPr lang="en-US" sz="3200" b="1" dirty="0">
                <a:solidFill>
                  <a:srgbClr val="000000"/>
                </a:solidFill>
              </a:rPr>
              <a:t>Religious</a:t>
            </a:r>
            <a:r>
              <a:rPr lang="en-US" sz="3200" dirty="0"/>
              <a:t>: For religious </a:t>
            </a:r>
            <a:r>
              <a:rPr lang="en-US" sz="3200" b="1" dirty="0">
                <a:solidFill>
                  <a:srgbClr val="FF0000"/>
                </a:solidFill>
              </a:rPr>
              <a:t>freedom</a:t>
            </a:r>
            <a:r>
              <a:rPr lang="en-US" sz="3200" dirty="0"/>
              <a:t> &amp; to escape religious persecution </a:t>
            </a:r>
          </a:p>
          <a:p>
            <a:pPr lvl="1">
              <a:lnSpc>
                <a:spcPct val="90000"/>
              </a:lnSpc>
              <a:buSzPct val="75000"/>
            </a:pPr>
            <a:r>
              <a:rPr lang="en-US" sz="3200" b="1" dirty="0">
                <a:solidFill>
                  <a:srgbClr val="000000"/>
                </a:solidFill>
              </a:rPr>
              <a:t>Political</a:t>
            </a:r>
            <a:r>
              <a:rPr lang="en-US" sz="3200" dirty="0"/>
              <a:t>: Fear during the English Civil War &amp; Glorious Revolution</a:t>
            </a:r>
          </a:p>
          <a:p>
            <a:pPr>
              <a:lnSpc>
                <a:spcPct val="90000"/>
              </a:lnSpc>
              <a:buSzPct val="75000"/>
            </a:pPr>
            <a:r>
              <a:rPr lang="en-US" sz="3200" dirty="0"/>
              <a:t>As a result, the British colonies </a:t>
            </a:r>
            <a:br>
              <a:rPr lang="en-US" sz="3200" dirty="0"/>
            </a:br>
            <a:r>
              <a:rPr lang="en-US" sz="3200" dirty="0"/>
              <a:t>were very </a:t>
            </a:r>
            <a:r>
              <a:rPr lang="en-US" sz="3200" b="1" dirty="0">
                <a:solidFill>
                  <a:srgbClr val="FF0000"/>
                </a:solidFill>
              </a:rPr>
              <a:t>different</a:t>
            </a:r>
            <a:r>
              <a:rPr lang="en-US" sz="3200" dirty="0"/>
              <a:t> from each other &amp; were never very </a:t>
            </a:r>
            <a:r>
              <a:rPr lang="en-US" sz="3200" b="1" dirty="0">
                <a:solidFill>
                  <a:srgbClr val="FF0000"/>
                </a:solidFill>
              </a:rPr>
              <a:t>unified</a:t>
            </a:r>
            <a:r>
              <a:rPr lang="en-US" sz="3200" b="1" dirty="0">
                <a:solidFill>
                  <a:schemeClr val="hlink"/>
                </a:solidFill>
              </a:rPr>
              <a:t> 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9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2324504" y="594780"/>
            <a:ext cx="681949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200" b="1" dirty="0"/>
              <a:t>Government</a:t>
            </a:r>
            <a:r>
              <a:rPr lang="en-US" sz="3200" dirty="0"/>
              <a:t>: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The colonies differed from the French &amp; Spanish because the British </a:t>
            </a:r>
            <a:r>
              <a:rPr lang="en-US" sz="3200" dirty="0" err="1"/>
              <a:t>gov</a:t>
            </a:r>
            <a:r>
              <a:rPr lang="ja-JP" altLang="en-US" sz="3200" dirty="0">
                <a:latin typeface="Arial"/>
              </a:rPr>
              <a:t>’</a:t>
            </a:r>
            <a:r>
              <a:rPr lang="en-US" sz="3200" dirty="0"/>
              <a:t>t had no desire to create a </a:t>
            </a:r>
            <a:r>
              <a:rPr lang="en-US" sz="3200" b="1" dirty="0">
                <a:solidFill>
                  <a:srgbClr val="FF0000"/>
                </a:solidFill>
              </a:rPr>
              <a:t>centralized</a:t>
            </a:r>
            <a:r>
              <a:rPr lang="en-US" sz="3200" dirty="0"/>
              <a:t> empire in America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Britain developed a policy called </a:t>
            </a:r>
            <a:r>
              <a:rPr lang="en-US" sz="3200" b="1" dirty="0">
                <a:solidFill>
                  <a:srgbClr val="FF0000"/>
                </a:solidFill>
              </a:rPr>
              <a:t>salutary neglect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/>
              <a:t>in which the colonists could create local laws &amp; taxes in their colonial </a:t>
            </a:r>
            <a:r>
              <a:rPr lang="en-US" sz="3200" b="1" dirty="0">
                <a:solidFill>
                  <a:srgbClr val="FF0000"/>
                </a:solidFill>
              </a:rPr>
              <a:t>assemblies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Royal governors were sent by the king, but they had little </a:t>
            </a:r>
            <a:r>
              <a:rPr lang="en-US" sz="3200" b="1" dirty="0">
                <a:solidFill>
                  <a:srgbClr val="FF0000"/>
                </a:solidFill>
              </a:rPr>
              <a:t>power</a:t>
            </a:r>
            <a:r>
              <a:rPr lang="en-US" sz="3200" dirty="0"/>
              <a:t> </a:t>
            </a:r>
          </a:p>
        </p:txBody>
      </p:sp>
      <p:pic>
        <p:nvPicPr>
          <p:cNvPr id="19" name="Picture 18" descr="image0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91" y="594779"/>
            <a:ext cx="6819496" cy="626321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sp>
        <p:nvSpPr>
          <p:cNvPr id="18" name="Rectangle 17"/>
          <p:cNvSpPr>
            <a:spLocks noGrp="1" noChangeArrowheads="1"/>
          </p:cNvSpPr>
          <p:nvPr/>
        </p:nvSpPr>
        <p:spPr bwMode="auto">
          <a:xfrm>
            <a:off x="2267646" y="761999"/>
            <a:ext cx="311792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200" b="1" dirty="0">
                <a:solidFill>
                  <a:srgbClr val="008000"/>
                </a:solidFill>
              </a:rPr>
              <a:t>Economy</a:t>
            </a:r>
            <a:r>
              <a:rPr lang="en-US" sz="3200" dirty="0"/>
              <a:t> &amp; </a:t>
            </a:r>
            <a:r>
              <a:rPr lang="en-US" sz="3200" b="1" dirty="0">
                <a:solidFill>
                  <a:srgbClr val="008000"/>
                </a:solidFill>
              </a:rPr>
              <a:t>Society</a:t>
            </a:r>
            <a:r>
              <a:rPr lang="en-US" sz="3200" dirty="0"/>
              <a:t>: </a:t>
            </a:r>
          </a:p>
          <a:p>
            <a:pPr lvl="1"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The societies &amp; economies </a:t>
            </a:r>
            <a:br>
              <a:rPr lang="en-US" sz="3200" dirty="0"/>
            </a:br>
            <a:r>
              <a:rPr lang="en-US" sz="3200" dirty="0"/>
              <a:t>of the British colonies were dependent upon the reasons people settled</a:t>
            </a:r>
          </a:p>
        </p:txBody>
      </p:sp>
      <p:pic>
        <p:nvPicPr>
          <p:cNvPr id="19" name="Picture 18" descr="13Colon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/>
          <a:stretch>
            <a:fillRect/>
          </a:stretch>
        </p:blipFill>
        <p:spPr bwMode="auto">
          <a:xfrm>
            <a:off x="5291496" y="579588"/>
            <a:ext cx="3852504" cy="627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pic>
        <p:nvPicPr>
          <p:cNvPr id="19" name="Picture 18" descr="13Colon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/>
          <a:stretch>
            <a:fillRect/>
          </a:stretch>
        </p:blipFill>
        <p:spPr bwMode="auto">
          <a:xfrm>
            <a:off x="2285104" y="685799"/>
            <a:ext cx="5070475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4800600" y="865710"/>
            <a:ext cx="4343400" cy="1356599"/>
          </a:xfrm>
          <a:prstGeom prst="wedgeRectCallout">
            <a:avLst>
              <a:gd name="adj1" fmla="val -15557"/>
              <a:gd name="adj2" fmla="val 257912"/>
            </a:avLst>
          </a:prstGeom>
          <a:solidFill>
            <a:srgbClr val="FFD94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400" kern="1200" dirty="0"/>
              <a:t>Southern colonies, like </a:t>
            </a:r>
            <a:r>
              <a:rPr lang="en-US" sz="2400" b="1" kern="1200" dirty="0">
                <a:solidFill>
                  <a:srgbClr val="FF0000"/>
                </a:solidFill>
              </a:rPr>
              <a:t>Virginia</a:t>
            </a:r>
            <a:r>
              <a:rPr lang="en-US" sz="2400" kern="1200" dirty="0"/>
              <a:t>, had cash crop economies, large </a:t>
            </a:r>
            <a:r>
              <a:rPr lang="en-US" sz="2400" b="1" kern="1200" dirty="0">
                <a:solidFill>
                  <a:srgbClr val="FF0000"/>
                </a:solidFill>
              </a:rPr>
              <a:t>gaps</a:t>
            </a:r>
            <a:r>
              <a:rPr lang="en-US" sz="2400" b="1" kern="1200" dirty="0">
                <a:solidFill>
                  <a:schemeClr val="hlink"/>
                </a:solidFill>
              </a:rPr>
              <a:t> </a:t>
            </a:r>
            <a:r>
              <a:rPr lang="en-US" sz="2400" kern="1200" dirty="0"/>
              <a:t>between rich &amp; poor farmers, &amp; slave labor </a:t>
            </a:r>
          </a:p>
        </p:txBody>
      </p:sp>
      <p:pic>
        <p:nvPicPr>
          <p:cNvPr id="21" name="Picture 20" descr="Photo of TOBACCO PLANTATION. &#10;Slaves working on a Virginia tobacco plantation in 1855. Contemporary colored engraving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04" y="2957806"/>
            <a:ext cx="3124200" cy="3884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tton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09" y="3983922"/>
            <a:ext cx="1681456" cy="1542456"/>
          </a:xfrm>
          <a:prstGeom prst="rect">
            <a:avLst/>
          </a:prstGeom>
        </p:spPr>
      </p:pic>
      <p:pic>
        <p:nvPicPr>
          <p:cNvPr id="22" name="Picture 21" descr="dark-fire-tobacco-plan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09" y="2480097"/>
            <a:ext cx="1634484" cy="136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pic>
        <p:nvPicPr>
          <p:cNvPr id="18" name="Picture 17" descr="13Colon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/>
          <a:stretch>
            <a:fillRect/>
          </a:stretch>
        </p:blipFill>
        <p:spPr bwMode="auto">
          <a:xfrm>
            <a:off x="2324504" y="2127034"/>
            <a:ext cx="5070475" cy="473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285103" y="725916"/>
            <a:ext cx="6769235" cy="1108372"/>
          </a:xfrm>
          <a:prstGeom prst="wedgeRectCallout">
            <a:avLst>
              <a:gd name="adj1" fmla="val 3112"/>
              <a:gd name="adj2" fmla="val 140642"/>
            </a:avLst>
          </a:prstGeom>
          <a:solidFill>
            <a:srgbClr val="FF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400" kern="1200" dirty="0"/>
              <a:t>New England colonies, like </a:t>
            </a:r>
            <a:r>
              <a:rPr lang="en-US" sz="2400" b="1" kern="1200" dirty="0">
                <a:solidFill>
                  <a:srgbClr val="FF0000"/>
                </a:solidFill>
              </a:rPr>
              <a:t>Massachusetts</a:t>
            </a:r>
            <a:r>
              <a:rPr lang="en-US" sz="2400" kern="1200" dirty="0"/>
              <a:t>, were closely connected by </a:t>
            </a:r>
            <a:r>
              <a:rPr lang="en-US" sz="2400" b="1" kern="1200" dirty="0">
                <a:solidFill>
                  <a:srgbClr val="FF0000"/>
                </a:solidFill>
              </a:rPr>
              <a:t>religion</a:t>
            </a:r>
            <a:r>
              <a:rPr lang="en-US" sz="2400" kern="1200" dirty="0"/>
              <a:t> &amp; families &amp; were mostly subsistence farmers</a:t>
            </a:r>
          </a:p>
        </p:txBody>
      </p:sp>
      <p:pic>
        <p:nvPicPr>
          <p:cNvPr id="20" name="Picture 19" descr="stamfordsabbat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33" y="1975387"/>
            <a:ext cx="6118374" cy="48826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0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spc="-25" dirty="0" smtClean="0">
                <a:solidFill>
                  <a:srgbClr val="000090"/>
                </a:solidFill>
                <a:latin typeface="+mj-lt"/>
                <a:cs typeface="Times New Roman"/>
              </a:rPr>
              <a:t>British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Colonies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in</a:t>
            </a:r>
            <a:r>
              <a:rPr lang="en-US" sz="3600" b="1" kern="1200" spc="-20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North</a:t>
            </a: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 </a:t>
            </a:r>
            <a:r>
              <a:rPr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America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  <p:pic>
        <p:nvPicPr>
          <p:cNvPr id="18" name="Picture 17" descr="13Coloni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/>
          <a:stretch>
            <a:fillRect/>
          </a:stretch>
        </p:blipFill>
        <p:spPr bwMode="auto">
          <a:xfrm>
            <a:off x="2276791" y="1963628"/>
            <a:ext cx="5070475" cy="48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2168314" y="604640"/>
            <a:ext cx="6975685" cy="1358988"/>
          </a:xfrm>
          <a:prstGeom prst="wedgeRectCallout">
            <a:avLst>
              <a:gd name="adj1" fmla="val 13142"/>
              <a:gd name="adj2" fmla="val 251442"/>
            </a:avLst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2400" kern="1200" dirty="0"/>
              <a:t>Unlike the Spanish &amp; French, the British colonists never made sweeping attempts to convert, marry, or trade with local </a:t>
            </a:r>
            <a:r>
              <a:rPr lang="en-US" sz="2400" kern="1200" dirty="0">
                <a:solidFill>
                  <a:srgbClr val="000000"/>
                </a:solidFill>
              </a:rPr>
              <a:t>Native Americans</a:t>
            </a:r>
            <a:r>
              <a:rPr lang="en-US" sz="2400" kern="1200" dirty="0"/>
              <a:t>, although </a:t>
            </a:r>
            <a:r>
              <a:rPr lang="en-US" sz="2400" b="1" kern="1200" dirty="0">
                <a:solidFill>
                  <a:srgbClr val="FF0000"/>
                </a:solidFill>
              </a:rPr>
              <a:t>conflicts</a:t>
            </a:r>
            <a:r>
              <a:rPr lang="en-US" sz="2400" kern="1200" dirty="0"/>
              <a:t> over land were common </a:t>
            </a:r>
          </a:p>
        </p:txBody>
      </p:sp>
      <p:pic>
        <p:nvPicPr>
          <p:cNvPr id="20" name="Picture 19" descr="EVNT2A-0026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03" y="1973986"/>
            <a:ext cx="5742089" cy="479745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5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85104" y="790709"/>
            <a:ext cx="6858896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3200" dirty="0"/>
              <a:t>In order to review the Spanish, French, Dutch, &amp; British colonies, students will be presented with a series of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potential immigrants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to North America. For each person:</a:t>
            </a:r>
          </a:p>
          <a:p>
            <a:pPr lvl="1"/>
            <a:r>
              <a:rPr lang="en-US" sz="3200" dirty="0"/>
              <a:t>Determine the best colonial region for that person to move </a:t>
            </a:r>
            <a:r>
              <a:rPr lang="en-US" sz="3200" dirty="0" smtClean="0"/>
              <a:t>into</a:t>
            </a:r>
            <a:endParaRPr lang="en-US" sz="3200" dirty="0"/>
          </a:p>
          <a:p>
            <a:pPr lvl="1"/>
            <a:r>
              <a:rPr lang="en-US" sz="3200" dirty="0"/>
              <a:t>Provide a brief explanation that supports your decision</a:t>
            </a:r>
          </a:p>
        </p:txBody>
      </p:sp>
      <p:sp>
        <p:nvSpPr>
          <p:cNvPr id="18" name="object 3"/>
          <p:cNvSpPr txBox="1"/>
          <p:nvPr/>
        </p:nvSpPr>
        <p:spPr>
          <a:xfrm>
            <a:off x="2276791" y="25590"/>
            <a:ext cx="68672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tabLst>
                <a:tab pos="2051050" algn="l"/>
                <a:tab pos="4319905" algn="l"/>
                <a:tab pos="4933315" algn="l"/>
                <a:tab pos="6474460" algn="l"/>
              </a:tabLst>
            </a:pPr>
            <a:r>
              <a:rPr lang="en-US" sz="3600" b="1" kern="1200" spc="-25" dirty="0" smtClean="0">
                <a:solidFill>
                  <a:srgbClr val="000090"/>
                </a:solidFill>
                <a:latin typeface="+mj-lt"/>
                <a:cs typeface="Times New Roman"/>
              </a:rPr>
              <a:t>Closure Activity</a:t>
            </a:r>
            <a:endParaRPr sz="3600" b="1" kern="1200" dirty="0">
              <a:solidFill>
                <a:srgbClr val="000090"/>
              </a:solidFill>
              <a:latin typeface="+mj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2267647" y="-1"/>
            <a:ext cx="6863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(1)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r>
              <a:rPr lang="en-US" sz="5000" i="1" u="sng" dirty="0"/>
              <a:t/>
            </a:r>
            <a:br>
              <a:rPr lang="en-US" sz="5000" i="1" u="sng" dirty="0"/>
            </a:br>
            <a:r>
              <a:rPr lang="en-US" sz="5400" dirty="0"/>
              <a:t>A person </a:t>
            </a:r>
            <a:r>
              <a:rPr lang="en-US" sz="5400" dirty="0" smtClean="0"/>
              <a:t>with</a:t>
            </a:r>
          </a:p>
          <a:p>
            <a:r>
              <a:rPr lang="en-US" sz="5400" dirty="0" smtClean="0"/>
              <a:t>very </a:t>
            </a:r>
            <a:r>
              <a:rPr lang="en-US" sz="5400" dirty="0"/>
              <a:t>religious </a:t>
            </a:r>
            <a:r>
              <a:rPr lang="en-US" sz="5400" dirty="0" smtClean="0"/>
              <a:t>beliefs</a:t>
            </a:r>
          </a:p>
          <a:p>
            <a:endParaRPr lang="en-US" sz="5400" dirty="0" smtClean="0"/>
          </a:p>
          <a:p>
            <a:pPr algn="l"/>
            <a:r>
              <a:rPr lang="en-US" sz="3200" dirty="0" smtClean="0"/>
              <a:t>               </a:t>
            </a:r>
            <a:r>
              <a:rPr lang="en-US" sz="3200" b="1" dirty="0" smtClean="0">
                <a:solidFill>
                  <a:srgbClr val="FF6600"/>
                </a:solidFill>
              </a:rPr>
              <a:t>(S) Spain		(D) Dutch</a:t>
            </a:r>
          </a:p>
          <a:p>
            <a:pPr algn="l"/>
            <a:r>
              <a:rPr lang="en-US" sz="3200" b="1" dirty="0" smtClean="0">
                <a:solidFill>
                  <a:srgbClr val="FF6600"/>
                </a:solidFill>
              </a:rPr>
              <a:t>               (F) France		(B)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</a:rPr>
              <a:t>				      Why?</a:t>
            </a:r>
            <a:endParaRPr lang="en-US" sz="32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67646" y="-1"/>
            <a:ext cx="6876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(2)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</a:t>
            </a:r>
            <a:r>
              <a:rPr lang="en-US" sz="5400" b="1" i="1" u="sng" dirty="0"/>
              <a:t>:</a:t>
            </a:r>
            <a:r>
              <a:rPr lang="en-US" sz="4800" i="1" u="sng" dirty="0"/>
              <a:t/>
            </a:r>
            <a:br>
              <a:rPr lang="en-US" sz="4800" i="1" u="sng" dirty="0"/>
            </a:br>
            <a:r>
              <a:rPr lang="en-US" sz="5400" dirty="0"/>
              <a:t>A poor, unmarried man </a:t>
            </a:r>
            <a:br>
              <a:rPr lang="en-US" sz="5400" dirty="0"/>
            </a:br>
            <a:r>
              <a:rPr lang="en-US" sz="5400" dirty="0"/>
              <a:t>looking to make his </a:t>
            </a:r>
            <a:r>
              <a:rPr lang="en-US" sz="5400" dirty="0" smtClean="0"/>
              <a:t>fortune</a:t>
            </a:r>
          </a:p>
          <a:p>
            <a:pPr algn="l"/>
            <a:r>
              <a:rPr lang="en-US" sz="5400" dirty="0"/>
              <a:t> </a:t>
            </a:r>
            <a:r>
              <a:rPr lang="en-US" sz="5400" dirty="0" smtClean="0"/>
              <a:t>       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	(D)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(F) France		(B) </a:t>
            </a:r>
            <a:r>
              <a:rPr lang="en-US" sz="3200" b="1" dirty="0" smtClean="0">
                <a:solidFill>
                  <a:srgbClr val="FF6600"/>
                </a:solidFill>
              </a:rPr>
              <a:t>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</a:t>
            </a:r>
            <a:r>
              <a:rPr lang="en-US" sz="3200" b="1" dirty="0" smtClean="0">
                <a:solidFill>
                  <a:srgbClr val="FF6600"/>
                </a:solidFill>
              </a:rPr>
              <a:t>		                Why?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62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85104" y="-1"/>
            <a:ext cx="6858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(3)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r>
              <a:rPr lang="en-US" sz="5000" i="1" u="sng" dirty="0"/>
              <a:t/>
            </a:r>
            <a:br>
              <a:rPr lang="en-US" sz="5000" i="1" u="sng" dirty="0"/>
            </a:br>
            <a:r>
              <a:rPr lang="en-US" sz="5400" dirty="0"/>
              <a:t>A woman looking for new opportunities in </a:t>
            </a:r>
            <a:r>
              <a:rPr lang="en-US" sz="5400" dirty="0" smtClean="0"/>
              <a:t>America</a:t>
            </a:r>
          </a:p>
          <a:p>
            <a:pPr algn="l"/>
            <a:r>
              <a:rPr lang="en-US" sz="8800" dirty="0"/>
              <a:t> </a:t>
            </a:r>
            <a:r>
              <a:rPr lang="en-US" sz="8800" dirty="0" smtClean="0"/>
              <a:t>    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	(D)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</a:t>
            </a:r>
            <a:r>
              <a:rPr lang="en-US" sz="3200" b="1" dirty="0" smtClean="0">
                <a:solidFill>
                  <a:srgbClr val="FF6600"/>
                </a:solidFill>
              </a:rPr>
              <a:t>  (</a:t>
            </a:r>
            <a:r>
              <a:rPr lang="en-US" sz="3200" b="1" dirty="0">
                <a:solidFill>
                  <a:srgbClr val="FF6600"/>
                </a:solidFill>
              </a:rPr>
              <a:t>F) France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		                Why?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96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mon1.jpg"/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r="2543"/>
          <a:stretch/>
        </p:blipFill>
        <p:spPr>
          <a:xfrm>
            <a:off x="1203739" y="0"/>
            <a:ext cx="7940261" cy="6858000"/>
          </a:xfrm>
          <a:prstGeom prst="rect">
            <a:avLst/>
          </a:prstGeom>
        </p:spPr>
      </p:pic>
      <p:pic>
        <p:nvPicPr>
          <p:cNvPr id="5" name="Picture 4" descr="Fire-Woman Native American Mix...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71" cy="1716831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6" name="Picture 5" descr="indians-outside-taos-pueblo-gerald-cassidy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831"/>
            <a:ext cx="1232760" cy="171459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noblesavage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430"/>
            <a:ext cx="1232760" cy="171398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 descr="517px-Benjamin_west_Death_wolfe_noble_savage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1567"/>
            <a:ext cx="1229410" cy="1736433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0" name="Rectangle 9"/>
          <p:cNvSpPr>
            <a:spLocks noGrp="1" noChangeArrowheads="1"/>
          </p:cNvSpPr>
          <p:nvPr/>
        </p:nvSpPr>
        <p:spPr bwMode="auto">
          <a:xfrm>
            <a:off x="1203739" y="42361"/>
            <a:ext cx="794026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 dirty="0"/>
              <a:t>America Before the Europeans</a:t>
            </a:r>
            <a:endParaRPr lang="en-US" dirty="0"/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-2716264" y="-2415461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3200" dirty="0"/>
              <a:t>Before Columbus</a:t>
            </a:r>
            <a:r>
              <a:rPr lang="ja-JP" altLang="en-US" sz="3200" dirty="0">
                <a:latin typeface="Arial"/>
              </a:rPr>
              <a:t>’</a:t>
            </a:r>
            <a:r>
              <a:rPr lang="en-US" sz="3200" dirty="0"/>
              <a:t> explored America in 1492, North America was dominated </a:t>
            </a:r>
            <a:r>
              <a:rPr lang="en-US" sz="3200" b="1" dirty="0">
                <a:solidFill>
                  <a:schemeClr val="hlink"/>
                </a:solidFill>
              </a:rPr>
              <a:t>North American Indians</a:t>
            </a:r>
            <a:r>
              <a:rPr lang="en-US" sz="3200" dirty="0"/>
              <a:t>:</a:t>
            </a:r>
          </a:p>
        </p:txBody>
      </p:sp>
      <p:sp>
        <p:nvSpPr>
          <p:cNvPr id="12" name="Rectangle 11"/>
          <p:cNvSpPr>
            <a:spLocks noGrp="1" noChangeArrowheads="1"/>
          </p:cNvSpPr>
          <p:nvPr/>
        </p:nvSpPr>
        <p:spPr bwMode="auto">
          <a:xfrm>
            <a:off x="1203739" y="728161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  <a:spcBef>
                <a:spcPct val="10000"/>
              </a:spcBef>
            </a:pPr>
            <a:r>
              <a:rPr lang="en-US" sz="2800" dirty="0"/>
              <a:t>Before </a:t>
            </a:r>
            <a:r>
              <a:rPr lang="en-US" sz="2800" dirty="0" smtClean="0"/>
              <a:t>Columbus’ explored </a:t>
            </a:r>
            <a:r>
              <a:rPr lang="en-US" sz="2800" dirty="0"/>
              <a:t>America in 1492, North America was dominated </a:t>
            </a:r>
            <a:r>
              <a:rPr lang="en-US" sz="2800" b="1" dirty="0">
                <a:solidFill>
                  <a:srgbClr val="FF0000"/>
                </a:solidFill>
              </a:rPr>
              <a:t>North American Indians</a:t>
            </a:r>
            <a:r>
              <a:rPr lang="en-US" sz="2800" dirty="0"/>
              <a:t>:</a:t>
            </a:r>
          </a:p>
        </p:txBody>
      </p:sp>
      <p:pic>
        <p:nvPicPr>
          <p:cNvPr id="13" name="Picture 12" descr="DIVI7233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312"/>
            <a:ext cx="9144000" cy="530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6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67646" y="-1"/>
            <a:ext cx="6876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(4)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r>
              <a:rPr lang="en-US" sz="5000" i="1" u="sng" dirty="0"/>
              <a:t/>
            </a:r>
            <a:br>
              <a:rPr lang="en-US" sz="5000" i="1" u="sng" dirty="0"/>
            </a:br>
            <a:r>
              <a:rPr lang="en-US" sz="5400" dirty="0"/>
              <a:t>A person looking for political freedom &amp; the ability help make </a:t>
            </a:r>
            <a:r>
              <a:rPr lang="en-US" sz="5400" dirty="0" smtClean="0"/>
              <a:t>laws</a:t>
            </a:r>
          </a:p>
          <a:p>
            <a:pPr algn="l"/>
            <a:r>
              <a:rPr lang="en-US" sz="8800" dirty="0"/>
              <a:t> </a:t>
            </a:r>
            <a:r>
              <a:rPr lang="en-US" sz="8800" dirty="0" smtClean="0"/>
              <a:t>   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F) France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		            </a:t>
            </a:r>
            <a:r>
              <a:rPr lang="en-US" sz="3200" b="1" dirty="0" smtClean="0">
                <a:solidFill>
                  <a:srgbClr val="FF6600"/>
                </a:solidFill>
              </a:rPr>
              <a:t>Why</a:t>
            </a:r>
            <a:r>
              <a:rPr lang="en-US" sz="3200" b="1" dirty="0">
                <a:solidFill>
                  <a:srgbClr val="FF6600"/>
                </a:solidFill>
              </a:rPr>
              <a:t>?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619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67646" y="-1"/>
            <a:ext cx="6876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(5)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r>
              <a:rPr lang="en-US" sz="5000" i="1" u="sng" dirty="0"/>
              <a:t/>
            </a:r>
            <a:br>
              <a:rPr lang="en-US" sz="5000" i="1" u="sng" dirty="0"/>
            </a:br>
            <a:r>
              <a:rPr lang="en-US" sz="5400" dirty="0"/>
              <a:t>A Native American </a:t>
            </a:r>
            <a:br>
              <a:rPr lang="en-US" sz="5400" dirty="0"/>
            </a:br>
            <a:r>
              <a:rPr lang="en-US" sz="5400" dirty="0"/>
              <a:t>looking for freedom from European </a:t>
            </a:r>
            <a:r>
              <a:rPr lang="en-US" sz="5400" dirty="0" smtClean="0"/>
              <a:t>control</a:t>
            </a:r>
          </a:p>
          <a:p>
            <a:pPr algn="l"/>
            <a:r>
              <a:rPr lang="en-US" sz="8800" dirty="0"/>
              <a:t> </a:t>
            </a:r>
            <a:r>
              <a:rPr lang="en-US" sz="8800" dirty="0" smtClean="0"/>
              <a:t>		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F) France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		           </a:t>
            </a:r>
            <a:r>
              <a:rPr lang="en-US" sz="3200" b="1" dirty="0" smtClean="0">
                <a:solidFill>
                  <a:srgbClr val="FF6600"/>
                </a:solidFill>
              </a:rPr>
              <a:t> Why</a:t>
            </a:r>
            <a:r>
              <a:rPr lang="en-US" sz="3200" b="1" dirty="0">
                <a:solidFill>
                  <a:srgbClr val="FF6600"/>
                </a:solidFill>
              </a:rPr>
              <a:t>?	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356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85104" y="1"/>
            <a:ext cx="6858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(6)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br>
              <a:rPr lang="en-US" sz="5000" b="1" i="1" u="sng" dirty="0"/>
            </a:br>
            <a:r>
              <a:rPr lang="en-US" sz="4800" dirty="0"/>
              <a:t>A person who enjoys living </a:t>
            </a:r>
            <a:r>
              <a:rPr lang="ja-JP" altLang="en-US" sz="4800" dirty="0">
                <a:latin typeface="Arial"/>
              </a:rPr>
              <a:t>“</a:t>
            </a:r>
            <a:r>
              <a:rPr lang="en-US" sz="4800" dirty="0"/>
              <a:t>where the action is</a:t>
            </a:r>
            <a:r>
              <a:rPr lang="ja-JP" altLang="en-US" sz="4800" dirty="0">
                <a:latin typeface="Arial"/>
              </a:rPr>
              <a:t>”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 smtClean="0"/>
              <a:t>(a </a:t>
            </a:r>
            <a:r>
              <a:rPr lang="en-US" sz="4800" dirty="0"/>
              <a:t>place </a:t>
            </a:r>
            <a:r>
              <a:rPr lang="en-US" sz="4800" dirty="0" smtClean="0"/>
              <a:t>where</a:t>
            </a:r>
          </a:p>
          <a:p>
            <a:r>
              <a:rPr lang="en-US" sz="4800" dirty="0" smtClean="0"/>
              <a:t> </a:t>
            </a:r>
            <a:r>
              <a:rPr lang="en-US" sz="4800" dirty="0"/>
              <a:t>something exciting is always happening</a:t>
            </a:r>
            <a:r>
              <a:rPr lang="en-US" sz="4800" dirty="0" smtClean="0"/>
              <a:t>)</a:t>
            </a:r>
          </a:p>
          <a:p>
            <a:pPr algn="l"/>
            <a:r>
              <a:rPr lang="en-US" sz="8000" dirty="0"/>
              <a:t> </a:t>
            </a:r>
            <a:r>
              <a:rPr lang="en-US" sz="8000" dirty="0" smtClean="0"/>
              <a:t>			 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</a:t>
            </a:r>
            <a:r>
              <a:rPr lang="en-US" sz="3200" b="1" dirty="0" smtClean="0">
                <a:solidFill>
                  <a:srgbClr val="FF6600"/>
                </a:solidFill>
              </a:rPr>
              <a:t>     (</a:t>
            </a:r>
            <a:r>
              <a:rPr lang="en-US" sz="3200" b="1" dirty="0">
                <a:solidFill>
                  <a:srgbClr val="FF6600"/>
                </a:solidFill>
              </a:rPr>
              <a:t>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</a:t>
            </a:r>
            <a:r>
              <a:rPr lang="en-US" sz="3200" b="1" dirty="0" smtClean="0">
                <a:solidFill>
                  <a:srgbClr val="FF6600"/>
                </a:solidFill>
              </a:rPr>
              <a:t>   (</a:t>
            </a:r>
            <a:r>
              <a:rPr lang="en-US" sz="3200" b="1" dirty="0">
                <a:solidFill>
                  <a:srgbClr val="FF6600"/>
                </a:solidFill>
              </a:rPr>
              <a:t>F) France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		                Why?	</a:t>
            </a:r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486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67646" y="-16169"/>
            <a:ext cx="68763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(7)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r>
              <a:rPr lang="en-US" sz="5000" i="1" u="sng" dirty="0"/>
              <a:t/>
            </a:r>
            <a:br>
              <a:rPr lang="en-US" sz="5000" i="1" u="sng" dirty="0"/>
            </a:br>
            <a:r>
              <a:rPr lang="en-US" sz="4800" dirty="0"/>
              <a:t>A father looking for safety &amp; security for his </a:t>
            </a:r>
            <a:r>
              <a:rPr lang="en-US" sz="4800" dirty="0" smtClean="0"/>
              <a:t>family</a:t>
            </a:r>
          </a:p>
          <a:p>
            <a:pPr algn="l"/>
            <a:r>
              <a:rPr lang="en-US" sz="8000" dirty="0"/>
              <a:t> </a:t>
            </a:r>
            <a:r>
              <a:rPr lang="en-US" sz="8000" dirty="0" smtClean="0"/>
              <a:t>		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	(D)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(F) France		(B)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		                Why?	</a:t>
            </a:r>
            <a:r>
              <a:rPr lang="en-US" sz="3200" dirty="0" smtClean="0"/>
              <a:t>  </a:t>
            </a:r>
            <a:r>
              <a:rPr lang="en-US" sz="5400" dirty="0" smtClean="0"/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961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2285104" y="-1"/>
            <a:ext cx="68588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5000" b="1" dirty="0" smtClean="0">
                <a:solidFill>
                  <a:srgbClr val="008000"/>
                </a:solidFill>
              </a:rPr>
              <a:t>(8) </a:t>
            </a:r>
            <a:r>
              <a:rPr lang="en-US" sz="5000" b="1" i="1" u="sng" dirty="0" smtClean="0"/>
              <a:t>Potential </a:t>
            </a:r>
            <a:r>
              <a:rPr lang="en-US" sz="5000" b="1" i="1" u="sng" dirty="0"/>
              <a:t>Immigrant:</a:t>
            </a:r>
            <a:r>
              <a:rPr lang="en-US" sz="5000" i="1" u="sng" dirty="0"/>
              <a:t/>
            </a:r>
            <a:br>
              <a:rPr lang="en-US" sz="5000" i="1" u="sng" dirty="0"/>
            </a:br>
            <a:r>
              <a:rPr lang="en-US" sz="4800" dirty="0"/>
              <a:t>An entrepreneur looking for a location to open a business</a:t>
            </a:r>
            <a:r>
              <a:rPr lang="en-US" sz="5400" dirty="0"/>
              <a:t> specializing in </a:t>
            </a:r>
            <a:r>
              <a:rPr lang="en-US" sz="5400" dirty="0" smtClean="0"/>
              <a:t>shipping</a:t>
            </a:r>
          </a:p>
          <a:p>
            <a:pPr algn="l"/>
            <a:r>
              <a:rPr lang="en-US" sz="8800" dirty="0"/>
              <a:t> </a:t>
            </a:r>
            <a:r>
              <a:rPr lang="en-US" sz="8800" dirty="0" smtClean="0"/>
              <a:t>			</a:t>
            </a:r>
            <a:r>
              <a:rPr lang="en-US" sz="3200" b="1" dirty="0" smtClean="0">
                <a:solidFill>
                  <a:srgbClr val="FF6600"/>
                </a:solidFill>
              </a:rPr>
              <a:t>(</a:t>
            </a:r>
            <a:r>
              <a:rPr lang="en-US" sz="3200" b="1" dirty="0">
                <a:solidFill>
                  <a:srgbClr val="FF6600"/>
                </a:solidFill>
              </a:rPr>
              <a:t>S) Spain		(D) Dutch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               (F) France		(B) Britain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</a:rPr>
              <a:t>			              </a:t>
            </a:r>
            <a:r>
              <a:rPr lang="en-US" sz="3200" b="1" dirty="0" smtClean="0">
                <a:solidFill>
                  <a:srgbClr val="FF6600"/>
                </a:solidFill>
              </a:rPr>
              <a:t> </a:t>
            </a:r>
            <a:r>
              <a:rPr lang="en-US" sz="3200" b="1" dirty="0">
                <a:solidFill>
                  <a:srgbClr val="FF6600"/>
                </a:solidFill>
              </a:rPr>
              <a:t>Why?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56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VI7233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0" y="0"/>
            <a:ext cx="6324600" cy="1752600"/>
          </a:xfrm>
          <a:prstGeom prst="wedgeRectCallout">
            <a:avLst>
              <a:gd name="adj1" fmla="val -40163"/>
              <a:gd name="adj2" fmla="val 230689"/>
            </a:avLst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  <a:spcBef>
                <a:spcPct val="10000"/>
              </a:spcBef>
            </a:pPr>
            <a:r>
              <a:rPr lang="en-US" sz="3600" kern="1200" dirty="0"/>
              <a:t>The </a:t>
            </a:r>
            <a:r>
              <a:rPr lang="en-US" sz="3600" b="1" kern="1200" dirty="0">
                <a:solidFill>
                  <a:srgbClr val="FF0000"/>
                </a:solidFill>
              </a:rPr>
              <a:t>Aztecs</a:t>
            </a:r>
            <a:r>
              <a:rPr lang="en-US" sz="3600" kern="1200" dirty="0">
                <a:solidFill>
                  <a:srgbClr val="FF0000"/>
                </a:solidFill>
              </a:rPr>
              <a:t> </a:t>
            </a:r>
            <a:r>
              <a:rPr lang="en-US" sz="3600" kern="1200" dirty="0"/>
              <a:t>(in Central America) &amp; </a:t>
            </a:r>
            <a:r>
              <a:rPr lang="en-US" sz="3600" b="1" kern="1200" dirty="0">
                <a:solidFill>
                  <a:srgbClr val="FF0000"/>
                </a:solidFill>
              </a:rPr>
              <a:t>Incas</a:t>
            </a:r>
            <a:r>
              <a:rPr lang="en-US" sz="3600" kern="1200" dirty="0">
                <a:solidFill>
                  <a:srgbClr val="FF0000"/>
                </a:solidFill>
              </a:rPr>
              <a:t> </a:t>
            </a:r>
            <a:r>
              <a:rPr lang="en-US" sz="3600" kern="1200" dirty="0"/>
              <a:t>(in South America) created large, powerful empires </a:t>
            </a:r>
          </a:p>
        </p:txBody>
      </p:sp>
      <p:pic>
        <p:nvPicPr>
          <p:cNvPr id="4" name="Picture 3" descr="aztecs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42" y="1781138"/>
            <a:ext cx="4014788" cy="507686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chu%20picch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41" y="1781138"/>
            <a:ext cx="7555159" cy="5076862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uperStock_1746-5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6"/>
            <a:ext cx="9144000" cy="679448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0" y="77785"/>
            <a:ext cx="9144000" cy="1066800"/>
          </a:xfrm>
          <a:prstGeom prst="wedgeRectCallout">
            <a:avLst>
              <a:gd name="adj1" fmla="val 394"/>
              <a:gd name="adj2" fmla="val 90686"/>
            </a:avLst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3600" kern="1200" dirty="0"/>
              <a:t>These empires were destroyed by the arrival of Spanish conquistadors</a:t>
            </a:r>
          </a:p>
        </p:txBody>
      </p:sp>
    </p:spTree>
    <p:extLst>
      <p:ext uri="{BB962C8B-B14F-4D97-AF65-F5344CB8AC3E}">
        <p14:creationId xmlns:p14="http://schemas.microsoft.com/office/powerpoint/2010/main" val="3204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6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5" b="10199"/>
          <a:stretch>
            <a:fillRect/>
          </a:stretch>
        </p:blipFill>
        <p:spPr bwMode="auto">
          <a:xfrm>
            <a:off x="36926" y="0"/>
            <a:ext cx="9144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29"/>
          <p:cNvSpPr>
            <a:spLocks noChangeArrowheads="1"/>
          </p:cNvSpPr>
          <p:nvPr/>
        </p:nvSpPr>
        <p:spPr bwMode="auto">
          <a:xfrm>
            <a:off x="1" y="-1"/>
            <a:ext cx="3753214" cy="3738458"/>
          </a:xfrm>
          <a:prstGeom prst="wedgeRectCallout">
            <a:avLst>
              <a:gd name="adj1" fmla="val 50177"/>
              <a:gd name="adj2" fmla="val -25291"/>
            </a:avLst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  <a:spcBef>
                <a:spcPct val="10000"/>
              </a:spcBef>
            </a:pPr>
            <a:r>
              <a:rPr lang="en-US" sz="3400" kern="1200" dirty="0"/>
              <a:t>The </a:t>
            </a:r>
            <a:r>
              <a:rPr lang="en-US" sz="3400" b="1" kern="1200" dirty="0">
                <a:solidFill>
                  <a:srgbClr val="FF0000"/>
                </a:solidFill>
              </a:rPr>
              <a:t>Plains</a:t>
            </a:r>
            <a:r>
              <a:rPr lang="en-US" sz="3400" b="1" kern="1200" dirty="0">
                <a:solidFill>
                  <a:schemeClr val="hlink"/>
                </a:solidFill>
              </a:rPr>
              <a:t> </a:t>
            </a:r>
            <a:r>
              <a:rPr lang="en-US" sz="3400" kern="1200" dirty="0"/>
              <a:t>Indians were hunters &amp; gathers but became mobile hunters after the Spanish introduced the </a:t>
            </a:r>
            <a:r>
              <a:rPr lang="en-US" sz="3400" b="1" kern="1200" dirty="0">
                <a:solidFill>
                  <a:srgbClr val="FF0000"/>
                </a:solidFill>
              </a:rPr>
              <a:t>horse</a:t>
            </a:r>
            <a:r>
              <a:rPr lang="en-US" sz="3400" kern="1200" dirty="0"/>
              <a:t> into North America</a:t>
            </a:r>
            <a:endParaRPr lang="en-US" sz="3600" kern="12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09356" y="527951"/>
            <a:ext cx="813970" cy="570756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kern="1200">
              <a:ln>
                <a:solidFill>
                  <a:srgbClr val="3366FF"/>
                </a:solidFill>
              </a:ln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08926" y="3210507"/>
            <a:ext cx="914400" cy="34245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pic>
        <p:nvPicPr>
          <p:cNvPr id="6" name="Picture 5" descr="Ewers%20-%20pro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15" y="1"/>
            <a:ext cx="5390785" cy="6858000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61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5" b="10199"/>
          <a:stretch>
            <a:fillRect/>
          </a:stretch>
        </p:blipFill>
        <p:spPr bwMode="auto">
          <a:xfrm>
            <a:off x="0" y="32729"/>
            <a:ext cx="9144000" cy="68252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0" y="55221"/>
            <a:ext cx="4894876" cy="2955521"/>
          </a:xfrm>
          <a:prstGeom prst="wedgeRectCallout">
            <a:avLst>
              <a:gd name="adj1" fmla="val 92488"/>
              <a:gd name="adj2" fmla="val 11064"/>
            </a:avLst>
          </a:prstGeom>
          <a:solidFill>
            <a:srgbClr val="FFFF99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  <a:spcBef>
                <a:spcPct val="10000"/>
              </a:spcBef>
            </a:pPr>
            <a:r>
              <a:rPr lang="en-US" sz="3600" kern="1200" dirty="0"/>
              <a:t>The </a:t>
            </a:r>
            <a:r>
              <a:rPr lang="en-US" sz="3600" b="1" kern="1200" dirty="0">
                <a:solidFill>
                  <a:srgbClr val="FF0000"/>
                </a:solidFill>
              </a:rPr>
              <a:t>Eastern Woodlands</a:t>
            </a:r>
            <a:r>
              <a:rPr lang="en-US" sz="3600" kern="1200" dirty="0">
                <a:solidFill>
                  <a:srgbClr val="FF0000"/>
                </a:solidFill>
              </a:rPr>
              <a:t> </a:t>
            </a:r>
            <a:r>
              <a:rPr lang="en-US" sz="3600" kern="1200" dirty="0"/>
              <a:t>Indians lived in small </a:t>
            </a:r>
            <a:r>
              <a:rPr lang="en-US" sz="3600" b="1" kern="1200" dirty="0">
                <a:solidFill>
                  <a:srgbClr val="FF0000"/>
                </a:solidFill>
              </a:rPr>
              <a:t>farming</a:t>
            </a:r>
            <a:r>
              <a:rPr lang="en-US" sz="3600" kern="1200" dirty="0"/>
              <a:t> communities &amp; were the first contacts with British settlers in Virginia &amp; Massachusetts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92145" y="1854810"/>
            <a:ext cx="914400" cy="34260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07159" y="584877"/>
            <a:ext cx="813969" cy="228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301469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relio_PIzza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71241" cy="164352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3" name="Picture 2" descr="349px-Orange_juice_in_glass_sjpg12201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8" y="1643529"/>
            <a:ext cx="1365730" cy="1917474"/>
          </a:xfrm>
          <a:prstGeom prst="rect">
            <a:avLst/>
          </a:prstGeom>
        </p:spPr>
      </p:pic>
      <p:pic>
        <p:nvPicPr>
          <p:cNvPr id="4" name="Picture 3" descr="organicvalley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r="31665"/>
          <a:stretch/>
        </p:blipFill>
        <p:spPr>
          <a:xfrm>
            <a:off x="-2318" y="3555387"/>
            <a:ext cx="1363412" cy="1918205"/>
          </a:xfrm>
          <a:prstGeom prst="rect">
            <a:avLst/>
          </a:prstGeom>
        </p:spPr>
      </p:pic>
      <p:pic>
        <p:nvPicPr>
          <p:cNvPr id="5" name="Picture 4" descr="bio-hazard-symbol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3592"/>
            <a:ext cx="1366618" cy="1366824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1361094" y="1"/>
            <a:ext cx="7782906" cy="684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■"/>
              <a:defRPr kumimoji="1"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5000"/>
              </a:lnSpc>
            </a:pPr>
            <a:r>
              <a:rPr lang="en-US" sz="3400" dirty="0"/>
              <a:t>The arrival of Europeans led to the introduction of new products between </a:t>
            </a:r>
            <a:r>
              <a:rPr lang="en-US" sz="3400" dirty="0" smtClean="0"/>
              <a:t>North American Indians </a:t>
            </a:r>
            <a:r>
              <a:rPr lang="en-US" sz="3400" dirty="0"/>
              <a:t>&amp; Europeans called the </a:t>
            </a:r>
            <a:r>
              <a:rPr lang="en-US" sz="3400" b="1" i="1" u="sng" dirty="0"/>
              <a:t>Columbian Exchange</a:t>
            </a:r>
            <a:r>
              <a:rPr lang="en-US" sz="3400" dirty="0"/>
              <a:t>:</a:t>
            </a:r>
          </a:p>
          <a:p>
            <a:pPr lvl="1">
              <a:lnSpc>
                <a:spcPct val="95000"/>
              </a:lnSpc>
            </a:pPr>
            <a:r>
              <a:rPr lang="en-US" sz="3400" dirty="0" smtClean="0"/>
              <a:t>N</a:t>
            </a:r>
            <a:r>
              <a:rPr lang="en-US" sz="3400" dirty="0"/>
              <a:t>-</a:t>
            </a:r>
            <a:r>
              <a:rPr lang="en-US" sz="3400" dirty="0" smtClean="0"/>
              <a:t>A Indians </a:t>
            </a:r>
            <a:r>
              <a:rPr lang="en-US" sz="3400" dirty="0"/>
              <a:t>introduced </a:t>
            </a:r>
            <a:r>
              <a:rPr lang="en-US" sz="3400" b="1" dirty="0">
                <a:solidFill>
                  <a:srgbClr val="FF0000"/>
                </a:solidFill>
              </a:rPr>
              <a:t>corn</a:t>
            </a:r>
            <a:r>
              <a:rPr lang="en-US" sz="3400" dirty="0"/>
              <a:t>, tobacco, potatoes, peanuts to </a:t>
            </a:r>
            <a:r>
              <a:rPr lang="en-US" sz="3400" dirty="0" smtClean="0"/>
              <a:t>Europeans</a:t>
            </a:r>
            <a:endParaRPr lang="en-US" sz="3400" dirty="0"/>
          </a:p>
          <a:p>
            <a:pPr lvl="1">
              <a:lnSpc>
                <a:spcPct val="95000"/>
              </a:lnSpc>
            </a:pPr>
            <a:r>
              <a:rPr lang="en-US" sz="3400" dirty="0"/>
              <a:t>Europeans introduced horses, livestock, citrus, &amp; </a:t>
            </a:r>
            <a:r>
              <a:rPr lang="en-US" sz="3400" b="1" dirty="0">
                <a:solidFill>
                  <a:srgbClr val="FF0000"/>
                </a:solidFill>
              </a:rPr>
              <a:t>diseases</a:t>
            </a:r>
            <a:endParaRPr lang="en-US" sz="3400" dirty="0">
              <a:solidFill>
                <a:srgbClr val="FF0000"/>
              </a:solidFill>
            </a:endParaRPr>
          </a:p>
          <a:p>
            <a:pPr lvl="1">
              <a:lnSpc>
                <a:spcPct val="95000"/>
              </a:lnSpc>
            </a:pPr>
            <a:r>
              <a:rPr lang="en-US" sz="3400" dirty="0"/>
              <a:t>An estimated </a:t>
            </a:r>
            <a:r>
              <a:rPr lang="en-US" sz="3400" b="1" dirty="0">
                <a:solidFill>
                  <a:srgbClr val="FF0000"/>
                </a:solidFill>
              </a:rPr>
              <a:t>90</a:t>
            </a:r>
            <a:r>
              <a:rPr lang="en-US" sz="3400" dirty="0"/>
              <a:t>% of Native Americans died due to European disease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94" y="0"/>
            <a:ext cx="7996876" cy="684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9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ain-flag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285104" cy="1455988"/>
          </a:xfrm>
          <a:prstGeom prst="rect">
            <a:avLst/>
          </a:prstGeom>
        </p:spPr>
      </p:pic>
      <p:pic>
        <p:nvPicPr>
          <p:cNvPr id="4" name="Picture 3" descr="france-flag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533"/>
            <a:ext cx="1524000" cy="1461126"/>
          </a:xfrm>
          <a:prstGeom prst="rect">
            <a:avLst/>
          </a:prstGeom>
        </p:spPr>
      </p:pic>
      <p:pic>
        <p:nvPicPr>
          <p:cNvPr id="5" name="Picture 4" descr="united-kingdom-flag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754"/>
            <a:ext cx="2285104" cy="1462040"/>
          </a:xfrm>
          <a:prstGeom prst="rect">
            <a:avLst/>
          </a:prstGeom>
        </p:spPr>
      </p:pic>
      <p:pic>
        <p:nvPicPr>
          <p:cNvPr id="6" name="Picture 5" descr="netherlands-flag.gi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9794"/>
            <a:ext cx="2285104" cy="1460544"/>
          </a:xfrm>
          <a:prstGeom prst="rect">
            <a:avLst/>
          </a:prstGeom>
        </p:spPr>
      </p:pic>
      <p:pic>
        <p:nvPicPr>
          <p:cNvPr id="7" name="Picture 6" descr="sweden-flag.gi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0338"/>
            <a:ext cx="1139975" cy="1077662"/>
          </a:xfrm>
          <a:prstGeom prst="rect">
            <a:avLst/>
          </a:prstGeom>
        </p:spPr>
      </p:pic>
      <p:pic>
        <p:nvPicPr>
          <p:cNvPr id="8" name="Picture 7" descr="150px-Fleur_de_lys_(or).sv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446533"/>
            <a:ext cx="743648" cy="1411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086657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Spain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884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France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1461632" y="1711117"/>
            <a:ext cx="164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Fleur de </a:t>
            </a:r>
            <a:r>
              <a:rPr lang="en-US" b="1" dirty="0" err="1"/>
              <a:t>lys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983922"/>
            <a:ext cx="2267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Great Britain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" y="5388393"/>
            <a:ext cx="22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Netherlands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6488668"/>
            <a:ext cx="115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Sweden</a:t>
            </a:r>
            <a:endParaRPr lang="en-US" b="1" dirty="0"/>
          </a:p>
        </p:txBody>
      </p:sp>
      <p:sp>
        <p:nvSpPr>
          <p:cNvPr id="15" name="Rectangle 14"/>
          <p:cNvSpPr>
            <a:spLocks noGrp="1" noChangeArrowheads="1"/>
          </p:cNvSpPr>
          <p:nvPr/>
        </p:nvSpPr>
        <p:spPr bwMode="auto">
          <a:xfrm>
            <a:off x="2267647" y="0"/>
            <a:ext cx="67717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6000" b="1" dirty="0"/>
              <a:t>The European Colonies </a:t>
            </a:r>
            <a:br>
              <a:rPr lang="en-US" sz="6000" b="1" dirty="0"/>
            </a:br>
            <a:r>
              <a:rPr lang="en-US" sz="6000" b="1" dirty="0"/>
              <a:t>in America</a:t>
            </a:r>
            <a:r>
              <a:rPr lang="en-US" sz="6000" dirty="0"/>
              <a:t>:</a:t>
            </a:r>
            <a:br>
              <a:rPr lang="en-US" sz="6000" dirty="0"/>
            </a:br>
            <a:r>
              <a:rPr lang="en-US" sz="6000" b="1" i="1" dirty="0">
                <a:solidFill>
                  <a:schemeClr val="folHlink"/>
                </a:solidFill>
              </a:rPr>
              <a:t>Spain, France, the Netherlands, &amp; </a:t>
            </a:r>
            <a:r>
              <a:rPr lang="en-US" sz="6000" b="1" i="1" dirty="0" smtClean="0">
                <a:solidFill>
                  <a:schemeClr val="folHlink"/>
                </a:solidFill>
              </a:rPr>
              <a:t>Great Britain</a:t>
            </a:r>
            <a:r>
              <a:rPr lang="en-US" sz="6000" dirty="0" smtClean="0"/>
              <a:t> </a:t>
            </a:r>
            <a:endParaRPr lang="en-US" sz="6000" dirty="0"/>
          </a:p>
        </p:txBody>
      </p:sp>
      <p:pic>
        <p:nvPicPr>
          <p:cNvPr id="2" name="Picture 1" descr="image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75" y="5780338"/>
            <a:ext cx="1136816" cy="10776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1624091" y="6157586"/>
            <a:ext cx="10776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Czar Russia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48319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1395</Words>
  <Application>Microsoft Office PowerPoint</Application>
  <PresentationFormat>On-screen Show (4:3)</PresentationFormat>
  <Paragraphs>344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Covington</cp:lastModifiedBy>
  <cp:revision>38</cp:revision>
  <dcterms:created xsi:type="dcterms:W3CDTF">2013-08-19T15:18:12Z</dcterms:created>
  <dcterms:modified xsi:type="dcterms:W3CDTF">2015-09-07T16:22:20Z</dcterms:modified>
</cp:coreProperties>
</file>